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3"/>
  </p:notesMasterIdLst>
  <p:sldIdLst>
    <p:sldId id="262" r:id="rId2"/>
    <p:sldId id="257" r:id="rId3"/>
    <p:sldId id="258" r:id="rId4"/>
    <p:sldId id="259" r:id="rId5"/>
    <p:sldId id="260" r:id="rId6"/>
    <p:sldId id="261" r:id="rId7"/>
    <p:sldId id="263" r:id="rId8"/>
    <p:sldId id="265" r:id="rId9"/>
    <p:sldId id="267" r:id="rId10"/>
    <p:sldId id="341" r:id="rId11"/>
    <p:sldId id="363" r:id="rId12"/>
    <p:sldId id="273" r:id="rId13"/>
    <p:sldId id="278" r:id="rId14"/>
    <p:sldId id="275" r:id="rId15"/>
    <p:sldId id="276" r:id="rId16"/>
    <p:sldId id="274" r:id="rId17"/>
    <p:sldId id="272" r:id="rId18"/>
    <p:sldId id="342" r:id="rId19"/>
    <p:sldId id="281" r:id="rId20"/>
    <p:sldId id="343" r:id="rId21"/>
    <p:sldId id="312" r:id="rId22"/>
    <p:sldId id="313" r:id="rId23"/>
    <p:sldId id="344" r:id="rId24"/>
    <p:sldId id="345" r:id="rId25"/>
    <p:sldId id="346" r:id="rId26"/>
    <p:sldId id="347" r:id="rId27"/>
    <p:sldId id="364" r:id="rId28"/>
    <p:sldId id="371" r:id="rId29"/>
    <p:sldId id="365" r:id="rId30"/>
    <p:sldId id="370" r:id="rId31"/>
    <p:sldId id="348" r:id="rId32"/>
    <p:sldId id="282" r:id="rId33"/>
    <p:sldId id="283" r:id="rId34"/>
    <p:sldId id="284" r:id="rId35"/>
    <p:sldId id="366" r:id="rId36"/>
    <p:sldId id="367" r:id="rId37"/>
    <p:sldId id="368" r:id="rId38"/>
    <p:sldId id="285" r:id="rId39"/>
    <p:sldId id="350" r:id="rId40"/>
    <p:sldId id="286" r:id="rId41"/>
    <p:sldId id="287" r:id="rId42"/>
    <p:sldId id="288" r:id="rId43"/>
    <p:sldId id="289" r:id="rId44"/>
    <p:sldId id="351" r:id="rId45"/>
    <p:sldId id="352" r:id="rId46"/>
    <p:sldId id="290" r:id="rId47"/>
    <p:sldId id="291" r:id="rId48"/>
    <p:sldId id="307" r:id="rId49"/>
    <p:sldId id="372" r:id="rId50"/>
    <p:sldId id="292" r:id="rId51"/>
    <p:sldId id="293" r:id="rId52"/>
    <p:sldId id="294" r:id="rId53"/>
    <p:sldId id="295" r:id="rId54"/>
    <p:sldId id="296" r:id="rId55"/>
    <p:sldId id="308" r:id="rId56"/>
    <p:sldId id="298" r:id="rId57"/>
    <p:sldId id="309" r:id="rId58"/>
    <p:sldId id="300" r:id="rId59"/>
    <p:sldId id="311" r:id="rId60"/>
    <p:sldId id="369" r:id="rId61"/>
    <p:sldId id="310" r:id="rId62"/>
    <p:sldId id="301" r:id="rId63"/>
    <p:sldId id="302" r:id="rId64"/>
    <p:sldId id="353" r:id="rId65"/>
    <p:sldId id="355" r:id="rId66"/>
    <p:sldId id="354" r:id="rId67"/>
    <p:sldId id="357" r:id="rId68"/>
    <p:sldId id="319" r:id="rId69"/>
    <p:sldId id="321" r:id="rId70"/>
    <p:sldId id="304" r:id="rId71"/>
    <p:sldId id="305" r:id="rId72"/>
    <p:sldId id="306" r:id="rId73"/>
    <p:sldId id="314" r:id="rId74"/>
    <p:sldId id="315" r:id="rId75"/>
    <p:sldId id="316" r:id="rId76"/>
    <p:sldId id="323" r:id="rId77"/>
    <p:sldId id="339" r:id="rId78"/>
    <p:sldId id="328" r:id="rId79"/>
    <p:sldId id="360" r:id="rId80"/>
    <p:sldId id="361" r:id="rId81"/>
    <p:sldId id="362" r:id="rId8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79619" autoAdjust="0"/>
  </p:normalViewPr>
  <p:slideViewPr>
    <p:cSldViewPr>
      <p:cViewPr varScale="1">
        <p:scale>
          <a:sx n="70" d="100"/>
          <a:sy n="70" d="100"/>
        </p:scale>
        <p:origin x="-1805" y="-6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layout>
        <c:manualLayout>
          <c:xMode val="edge"/>
          <c:yMode val="edge"/>
          <c:x val="0.15436438693935794"/>
          <c:y val="1.5015015015015057E-2"/>
        </c:manualLayout>
      </c:layout>
      <c:txPr>
        <a:bodyPr/>
        <a:lstStyle/>
        <a:p>
          <a:pPr>
            <a:defRPr sz="2800">
              <a:solidFill>
                <a:srgbClr val="00B0F0"/>
              </a:solidFill>
              <a:latin typeface="Microsoft New Tai Lue" pitchFamily="34" charset="0"/>
              <a:cs typeface="Microsoft New Tai Lue" pitchFamily="34" charset="0"/>
            </a:defRPr>
          </a:pPr>
          <a:endParaRPr lang="ru-RU"/>
        </a:p>
      </c:txPr>
    </c:title>
    <c:plotArea>
      <c:layout>
        <c:manualLayout>
          <c:layoutTarget val="inner"/>
          <c:xMode val="edge"/>
          <c:yMode val="edge"/>
          <c:x val="0.17152879621634856"/>
          <c:y val="0.24760681941784304"/>
          <c:w val="0.57620045448492463"/>
          <c:h val="0.69031074056919484"/>
        </c:manualLayout>
      </c:layout>
      <c:pieChart>
        <c:varyColors val="1"/>
        <c:ser>
          <c:idx val="0"/>
          <c:order val="0"/>
          <c:tx>
            <c:strRef>
              <c:f>Лист1!$B$1</c:f>
              <c:strCache>
                <c:ptCount val="1"/>
                <c:pt idx="0">
                  <c:v>Показатели охвата по дополнительным учреждениям</c:v>
                </c:pt>
              </c:strCache>
            </c:strRef>
          </c:tx>
          <c:explosion val="5"/>
          <c:dLbls>
            <c:dLbl>
              <c:idx val="0"/>
              <c:layout>
                <c:manualLayout>
                  <c:x val="-0.21220459553848744"/>
                  <c:y val="7.4880707479132835E-2"/>
                </c:manualLayout>
              </c:layout>
              <c:tx>
                <c:rich>
                  <a:bodyPr/>
                  <a:lstStyle/>
                  <a:p>
                    <a:pPr>
                      <a:defRPr sz="1600" b="1">
                        <a:solidFill>
                          <a:schemeClr val="bg1"/>
                        </a:solidFill>
                        <a:latin typeface="Microsoft New Tai Lue" pitchFamily="34" charset="0"/>
                        <a:cs typeface="Microsoft New Tai Lue" pitchFamily="34" charset="0"/>
                      </a:defRPr>
                    </a:pPr>
                    <a:r>
                      <a:rPr lang="ru-RU" sz="1600" b="1" dirty="0" err="1">
                        <a:solidFill>
                          <a:schemeClr val="bg1"/>
                        </a:solidFill>
                        <a:cs typeface="Microsoft New Tai Lue" pitchFamily="34" charset="0"/>
                      </a:rPr>
                      <a:t>Д</a:t>
                    </a:r>
                    <a:r>
                      <a:rPr lang="ru-RU" sz="1600" dirty="0" err="1">
                        <a:solidFill>
                          <a:schemeClr val="bg1"/>
                        </a:solidFill>
                      </a:rPr>
                      <a:t>естско-юношеская</a:t>
                    </a:r>
                    <a:r>
                      <a:rPr lang="ru-RU" sz="1600" dirty="0">
                        <a:solidFill>
                          <a:schemeClr val="bg1"/>
                        </a:solidFill>
                      </a:rPr>
                      <a:t> спортивная школа
804</a:t>
                    </a:r>
                  </a:p>
                </c:rich>
              </c:tx>
              <c:spPr/>
              <c:showCatName val="1"/>
              <c:showPercent val="1"/>
            </c:dLbl>
            <c:dLbl>
              <c:idx val="1"/>
              <c:layout>
                <c:manualLayout>
                  <c:x val="0.14260006463928238"/>
                  <c:y val="-0.2136955633187532"/>
                </c:manualLayout>
              </c:layout>
              <c:tx>
                <c:rich>
                  <a:bodyPr/>
                  <a:lstStyle/>
                  <a:p>
                    <a:pPr>
                      <a:defRPr sz="1600" b="1">
                        <a:solidFill>
                          <a:schemeClr val="bg1"/>
                        </a:solidFill>
                        <a:latin typeface="Microsoft New Tai Lue" pitchFamily="34" charset="0"/>
                        <a:cs typeface="Microsoft New Tai Lue" pitchFamily="34" charset="0"/>
                      </a:defRPr>
                    </a:pPr>
                    <a:r>
                      <a:rPr lang="ru-RU" sz="1600" b="1">
                        <a:solidFill>
                          <a:schemeClr val="bg1"/>
                        </a:solidFill>
                        <a:cs typeface="Microsoft New Tai Lue" pitchFamily="34" charset="0"/>
                      </a:rPr>
                      <a:t>Д</a:t>
                    </a:r>
                    <a:r>
                      <a:rPr lang="ru-RU" sz="1600">
                        <a:solidFill>
                          <a:schemeClr val="bg1"/>
                        </a:solidFill>
                      </a:rPr>
                      <a:t>ом детского творчества
666</a:t>
                    </a:r>
                  </a:p>
                </c:rich>
              </c:tx>
              <c:spPr/>
              <c:showCatName val="1"/>
              <c:showPercent val="1"/>
            </c:dLbl>
            <c:dLbl>
              <c:idx val="2"/>
              <c:layout>
                <c:manualLayout>
                  <c:x val="0.16297520093130793"/>
                  <c:y val="0.21276110756425753"/>
                </c:manualLayout>
              </c:layout>
              <c:tx>
                <c:rich>
                  <a:bodyPr/>
                  <a:lstStyle/>
                  <a:p>
                    <a:pPr>
                      <a:defRPr sz="1600" b="1">
                        <a:solidFill>
                          <a:schemeClr val="bg1"/>
                        </a:solidFill>
                        <a:latin typeface="Microsoft New Tai Lue" pitchFamily="34" charset="0"/>
                        <a:cs typeface="Microsoft New Tai Lue" pitchFamily="34" charset="0"/>
                      </a:defRPr>
                    </a:pPr>
                    <a:r>
                      <a:rPr lang="ru-RU" sz="1600" b="1">
                        <a:solidFill>
                          <a:schemeClr val="bg1"/>
                        </a:solidFill>
                        <a:cs typeface="Microsoft New Tai Lue" pitchFamily="34" charset="0"/>
                      </a:rPr>
                      <a:t>С</a:t>
                    </a:r>
                    <a:r>
                      <a:rPr lang="ru-RU" sz="1600">
                        <a:solidFill>
                          <a:schemeClr val="bg1"/>
                        </a:solidFill>
                      </a:rPr>
                      <a:t>танция юных натуралистов
488</a:t>
                    </a:r>
                  </a:p>
                </c:rich>
              </c:tx>
              <c:spPr/>
              <c:showCatName val="1"/>
              <c:showPercent val="1"/>
            </c:dLbl>
            <c:txPr>
              <a:bodyPr/>
              <a:lstStyle/>
              <a:p>
                <a:pPr>
                  <a:defRPr sz="1100" b="1">
                    <a:latin typeface="Microsoft New Tai Lue" pitchFamily="34" charset="0"/>
                    <a:cs typeface="Microsoft New Tai Lue" pitchFamily="34" charset="0"/>
                  </a:defRPr>
                </a:pPr>
                <a:endParaRPr lang="ru-RU"/>
              </a:p>
            </c:txPr>
            <c:showCatName val="1"/>
            <c:showPercent val="1"/>
            <c:showLeaderLines val="1"/>
          </c:dLbls>
          <c:cat>
            <c:strRef>
              <c:f>Лист1!$A$2:$A$4</c:f>
              <c:strCache>
                <c:ptCount val="3"/>
                <c:pt idx="0">
                  <c:v>Дестско-юношеская спортивная школа</c:v>
                </c:pt>
                <c:pt idx="1">
                  <c:v>Дом детского творчества</c:v>
                </c:pt>
                <c:pt idx="2">
                  <c:v>Станция юных натуралистов</c:v>
                </c:pt>
              </c:strCache>
            </c:strRef>
          </c:cat>
          <c:val>
            <c:numRef>
              <c:f>Лист1!$B$2:$B$4</c:f>
              <c:numCache>
                <c:formatCode>General</c:formatCode>
                <c:ptCount val="3"/>
                <c:pt idx="0">
                  <c:v>804</c:v>
                </c:pt>
                <c:pt idx="1">
                  <c:v>666</c:v>
                </c:pt>
                <c:pt idx="2">
                  <c:v>488</c:v>
                </c:pt>
              </c:numCache>
            </c:numRef>
          </c:val>
        </c:ser>
        <c:dLbls>
          <c:showCatName val="1"/>
          <c:showPercent val="1"/>
        </c:dLbls>
        <c:firstSliceAng val="0"/>
      </c:pieChart>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2800">
                <a:solidFill>
                  <a:srgbClr val="00B0F0"/>
                </a:solidFill>
                <a:latin typeface="Microsoft New Tai Lue" pitchFamily="34" charset="0"/>
                <a:cs typeface="Microsoft New Tai Lue" pitchFamily="34" charset="0"/>
              </a:defRPr>
            </a:pPr>
            <a:r>
              <a:rPr lang="ru-RU" sz="2800">
                <a:solidFill>
                  <a:srgbClr val="00B0F0"/>
                </a:solidFill>
                <a:cs typeface="Microsoft New Tai Lue" pitchFamily="34" charset="0"/>
              </a:rPr>
              <a:t>Показатели</a:t>
            </a:r>
            <a:r>
              <a:rPr lang="ru-RU" sz="2800" baseline="0">
                <a:solidFill>
                  <a:srgbClr val="00B0F0"/>
                </a:solidFill>
                <a:cs typeface="Microsoft New Tai Lue" pitchFamily="34" charset="0"/>
              </a:rPr>
              <a:t> охвата по дополнительным учреждениям </a:t>
            </a:r>
            <a:endParaRPr lang="ru-RU" sz="2800">
              <a:solidFill>
                <a:srgbClr val="00B0F0"/>
              </a:solidFill>
              <a:cs typeface="Microsoft New Tai Lue" pitchFamily="34" charset="0"/>
            </a:endParaRPr>
          </a:p>
        </c:rich>
      </c:tx>
      <c:layout/>
    </c:title>
    <c:plotArea>
      <c:layout/>
      <c:pieChart>
        <c:varyColors val="1"/>
        <c:ser>
          <c:idx val="0"/>
          <c:order val="0"/>
          <c:tx>
            <c:strRef>
              <c:f>Лист1!$B$1</c:f>
              <c:strCache>
                <c:ptCount val="1"/>
                <c:pt idx="0">
                  <c:v>Продажи</c:v>
                </c:pt>
              </c:strCache>
            </c:strRef>
          </c:tx>
          <c:explosion val="7"/>
          <c:dLbls>
            <c:dLbl>
              <c:idx val="0"/>
              <c:layout>
                <c:manualLayout>
                  <c:x val="-0.20660608907532413"/>
                  <c:y val="9.5450945829867254E-2"/>
                </c:manualLayout>
              </c:layout>
              <c:showCatName val="1"/>
              <c:showPercent val="1"/>
            </c:dLbl>
            <c:dLbl>
              <c:idx val="1"/>
              <c:layout>
                <c:manualLayout>
                  <c:x val="0.14959246707215934"/>
                  <c:y val="-0.20084557000441686"/>
                </c:manualLayout>
              </c:layout>
              <c:showCatName val="1"/>
              <c:showPercent val="1"/>
            </c:dLbl>
            <c:dLbl>
              <c:idx val="2"/>
              <c:layout>
                <c:manualLayout>
                  <c:x val="0.17995667687409078"/>
                  <c:y val="0.20938679577607922"/>
                </c:manualLayout>
              </c:layout>
              <c:showCatName val="1"/>
              <c:showPercent val="1"/>
            </c:dLbl>
            <c:txPr>
              <a:bodyPr/>
              <a:lstStyle/>
              <a:p>
                <a:pPr>
                  <a:defRPr sz="1600" b="1">
                    <a:solidFill>
                      <a:schemeClr val="bg1"/>
                    </a:solidFill>
                    <a:latin typeface="Microsoft New Tai Lue" pitchFamily="34" charset="0"/>
                    <a:cs typeface="Microsoft New Tai Lue" pitchFamily="34" charset="0"/>
                  </a:defRPr>
                </a:pPr>
                <a:endParaRPr lang="ru-RU"/>
              </a:p>
            </c:txPr>
            <c:showCatName val="1"/>
            <c:showPercent val="1"/>
            <c:showLeaderLines val="1"/>
          </c:dLbls>
          <c:cat>
            <c:strRef>
              <c:f>Лист1!$A$2:$A$4</c:f>
              <c:strCache>
                <c:ptCount val="3"/>
                <c:pt idx="0">
                  <c:v>Детско-юношеская спортивная школа</c:v>
                </c:pt>
                <c:pt idx="1">
                  <c:v>Дом детского творчества</c:v>
                </c:pt>
                <c:pt idx="2">
                  <c:v>Станция юных натуралистов</c:v>
                </c:pt>
              </c:strCache>
            </c:strRef>
          </c:cat>
          <c:val>
            <c:numRef>
              <c:f>Лист1!$B$2:$B$4</c:f>
              <c:numCache>
                <c:formatCode>General</c:formatCode>
                <c:ptCount val="3"/>
                <c:pt idx="0">
                  <c:v>804</c:v>
                </c:pt>
                <c:pt idx="1">
                  <c:v>666</c:v>
                </c:pt>
                <c:pt idx="2">
                  <c:v>488</c:v>
                </c:pt>
              </c:numCache>
            </c:numRef>
          </c:val>
        </c:ser>
        <c:dLbls>
          <c:showCatName val="1"/>
          <c:showPercent val="1"/>
        </c:dLbls>
        <c:firstSliceAng val="0"/>
      </c:pie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10"/>
  <c:chart>
    <c:title>
      <c:tx>
        <c:rich>
          <a:bodyPr/>
          <a:lstStyle/>
          <a:p>
            <a:pPr>
              <a:defRPr>
                <a:solidFill>
                  <a:srgbClr val="FF0000"/>
                </a:solidFill>
                <a:latin typeface="Microsoft New Tai Lue" pitchFamily="34" charset="0"/>
                <a:cs typeface="Microsoft New Tai Lue" pitchFamily="34" charset="0"/>
              </a:defRPr>
            </a:pPr>
            <a:r>
              <a:rPr lang="ru-RU" sz="2800" dirty="0">
                <a:solidFill>
                  <a:schemeClr val="bg1"/>
                </a:solidFill>
                <a:latin typeface="Monotype Corsiva" pitchFamily="66" charset="0"/>
                <a:cs typeface="Microsoft New Tai Lue" pitchFamily="34" charset="0"/>
              </a:rPr>
              <a:t>Охват учащихся по направленностям дополнительных общеобразовательных программ </a:t>
            </a:r>
          </a:p>
          <a:p>
            <a:pPr>
              <a:defRPr>
                <a:solidFill>
                  <a:srgbClr val="FF0000"/>
                </a:solidFill>
                <a:latin typeface="Microsoft New Tai Lue" pitchFamily="34" charset="0"/>
                <a:cs typeface="Microsoft New Tai Lue" pitchFamily="34" charset="0"/>
              </a:defRPr>
            </a:pPr>
            <a:r>
              <a:rPr lang="ru-RU" sz="2800" dirty="0">
                <a:solidFill>
                  <a:schemeClr val="bg1"/>
                </a:solidFill>
                <a:latin typeface="Monotype Corsiva" pitchFamily="66" charset="0"/>
                <a:cs typeface="Microsoft New Tai Lue" pitchFamily="34" charset="0"/>
              </a:rPr>
              <a:t>в 2022 году</a:t>
            </a:r>
          </a:p>
        </c:rich>
      </c:tx>
      <c:layout>
        <c:manualLayout>
          <c:xMode val="edge"/>
          <c:yMode val="edge"/>
          <c:x val="0.10158319870759289"/>
          <c:y val="1.0857763300760043E-2"/>
        </c:manualLayout>
      </c:layout>
    </c:title>
    <c:plotArea>
      <c:layout>
        <c:manualLayout>
          <c:layoutTarget val="inner"/>
          <c:xMode val="edge"/>
          <c:yMode val="edge"/>
          <c:x val="0.22507888905646378"/>
          <c:y val="0.3011546366161808"/>
          <c:w val="0.61262217818943354"/>
          <c:h val="0.69884536338381964"/>
        </c:manualLayout>
      </c:layout>
      <c:doughnutChart>
        <c:varyColors val="1"/>
        <c:ser>
          <c:idx val="0"/>
          <c:order val="0"/>
          <c:tx>
            <c:strRef>
              <c:f>Лист1!$B$1</c:f>
              <c:strCache>
                <c:ptCount val="1"/>
                <c:pt idx="0">
                  <c:v>Охват учащихся по направленностям дополнительных общеобразовательных программ в 2022 году</c:v>
                </c:pt>
              </c:strCache>
            </c:strRef>
          </c:tx>
          <c:explosion val="11"/>
          <c:dLbls>
            <c:txPr>
              <a:bodyPr/>
              <a:lstStyle/>
              <a:p>
                <a:pPr>
                  <a:defRPr sz="1050" b="1">
                    <a:latin typeface="Microsoft New Tai Lue" pitchFamily="34" charset="0"/>
                    <a:cs typeface="Microsoft New Tai Lue" pitchFamily="34" charset="0"/>
                  </a:defRPr>
                </a:pPr>
                <a:endParaRPr lang="ru-RU"/>
              </a:p>
            </c:txPr>
            <c:showPercent val="1"/>
            <c:showLeaderLines val="1"/>
          </c:dLbls>
          <c:cat>
            <c:strRef>
              <c:f>Лист1!$A$2:$A$7</c:f>
              <c:strCache>
                <c:ptCount val="6"/>
                <c:pt idx="0">
                  <c:v>Техническая  12%</c:v>
                </c:pt>
                <c:pt idx="1">
                  <c:v>Спортивная 43%</c:v>
                </c:pt>
                <c:pt idx="2">
                  <c:v>Художественная 3%</c:v>
                </c:pt>
                <c:pt idx="3">
                  <c:v>Естественнонаучная 30%</c:v>
                </c:pt>
                <c:pt idx="4">
                  <c:v>Туристско-краеведческая 1%</c:v>
                </c:pt>
                <c:pt idx="5">
                  <c:v>Социальная 11%</c:v>
                </c:pt>
              </c:strCache>
            </c:strRef>
          </c:cat>
          <c:val>
            <c:numRef>
              <c:f>Лист1!$B$2:$B$7</c:f>
              <c:numCache>
                <c:formatCode>General</c:formatCode>
                <c:ptCount val="6"/>
                <c:pt idx="0">
                  <c:v>242</c:v>
                </c:pt>
                <c:pt idx="1">
                  <c:v>831</c:v>
                </c:pt>
                <c:pt idx="2">
                  <c:v>55</c:v>
                </c:pt>
                <c:pt idx="3">
                  <c:v>580</c:v>
                </c:pt>
                <c:pt idx="4">
                  <c:v>19</c:v>
                </c:pt>
                <c:pt idx="5">
                  <c:v>216</c:v>
                </c:pt>
              </c:numCache>
            </c:numRef>
          </c:val>
        </c:ser>
        <c:dLbls>
          <c:showPercent val="1"/>
        </c:dLbls>
        <c:firstSliceAng val="0"/>
        <c:holeSize val="50"/>
      </c:doughnutChart>
    </c:plotArea>
    <c:legend>
      <c:legendPos val="t"/>
      <c:layout>
        <c:manualLayout>
          <c:xMode val="edge"/>
          <c:yMode val="edge"/>
          <c:x val="4.4510534729200919E-2"/>
          <c:y val="0.24656467315716282"/>
          <c:w val="0.90236271354610553"/>
          <c:h val="9.5017065843125664E-2"/>
        </c:manualLayout>
      </c:layout>
      <c:txPr>
        <a:bodyPr/>
        <a:lstStyle/>
        <a:p>
          <a:pPr>
            <a:defRPr sz="1400" b="0">
              <a:solidFill>
                <a:schemeClr val="bg1"/>
              </a:solidFill>
              <a:latin typeface="Microsoft New Tai Lue" pitchFamily="34" charset="0"/>
              <a:cs typeface="Microsoft New Tai Lue" pitchFamily="34" charset="0"/>
            </a:defRPr>
          </a:pPr>
          <a:endParaRPr lang="ru-RU"/>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3200">
                <a:solidFill>
                  <a:srgbClr val="00B0F0"/>
                </a:solidFill>
              </a:defRPr>
            </a:pPr>
            <a:r>
              <a:rPr lang="ru-RU" sz="3600" dirty="0">
                <a:solidFill>
                  <a:schemeClr val="bg1"/>
                </a:solidFill>
                <a:latin typeface="Monotype Corsiva" pitchFamily="66" charset="0"/>
              </a:rPr>
              <a:t>Статистика по </a:t>
            </a:r>
            <a:r>
              <a:rPr lang="ru-RU" sz="3600" dirty="0" err="1" smtClean="0">
                <a:solidFill>
                  <a:schemeClr val="bg1"/>
                </a:solidFill>
                <a:latin typeface="Monotype Corsiva" pitchFamily="66" charset="0"/>
              </a:rPr>
              <a:t>Дигорскому</a:t>
            </a:r>
            <a:r>
              <a:rPr lang="ru-RU" sz="3600" dirty="0" smtClean="0">
                <a:solidFill>
                  <a:schemeClr val="bg1"/>
                </a:solidFill>
                <a:latin typeface="Monotype Corsiva" pitchFamily="66" charset="0"/>
              </a:rPr>
              <a:t> </a:t>
            </a:r>
            <a:r>
              <a:rPr lang="ru-RU" sz="3600" dirty="0">
                <a:solidFill>
                  <a:schemeClr val="bg1"/>
                </a:solidFill>
                <a:latin typeface="Monotype Corsiva" pitchFamily="66" charset="0"/>
              </a:rPr>
              <a:t>району на 01.03.2022 год</a:t>
            </a:r>
          </a:p>
        </c:rich>
      </c:tx>
    </c:title>
    <c:plotArea>
      <c:layout/>
      <c:barChart>
        <c:barDir val="bar"/>
        <c:grouping val="clustered"/>
        <c:ser>
          <c:idx val="0"/>
          <c:order val="0"/>
          <c:tx>
            <c:strRef>
              <c:f>Лист1!$B$1</c:f>
              <c:strCache>
                <c:ptCount val="1"/>
                <c:pt idx="0">
                  <c:v>Ряд 1</c:v>
                </c:pt>
              </c:strCache>
            </c:strRef>
          </c:tx>
          <c:dLbls>
            <c:txPr>
              <a:bodyPr/>
              <a:lstStyle/>
              <a:p>
                <a:pPr>
                  <a:defRPr sz="1800" b="1">
                    <a:solidFill>
                      <a:schemeClr val="bg1"/>
                    </a:solidFill>
                  </a:defRPr>
                </a:pPr>
                <a:endParaRPr lang="ru-RU"/>
              </a:p>
            </c:txPr>
            <c:showVal val="1"/>
          </c:dLbls>
          <c:cat>
            <c:strRef>
              <c:f>Лист1!$A$2:$A$4</c:f>
              <c:strCache>
                <c:ptCount val="3"/>
                <c:pt idx="0">
                  <c:v>Количество выданных сертификатов</c:v>
                </c:pt>
                <c:pt idx="1">
                  <c:v>Количество используемых сертификатов</c:v>
                </c:pt>
                <c:pt idx="2">
                  <c:v>Количество программ в ИС "Навигатор"</c:v>
                </c:pt>
              </c:strCache>
            </c:strRef>
          </c:cat>
          <c:val>
            <c:numRef>
              <c:f>Лист1!$B$2:$B$4</c:f>
              <c:numCache>
                <c:formatCode>General</c:formatCode>
                <c:ptCount val="3"/>
                <c:pt idx="0">
                  <c:v>2612</c:v>
                </c:pt>
                <c:pt idx="1">
                  <c:v>1645</c:v>
                </c:pt>
                <c:pt idx="2">
                  <c:v>59</c:v>
                </c:pt>
              </c:numCache>
            </c:numRef>
          </c:val>
        </c:ser>
        <c:dLbls>
          <c:showVal val="1"/>
        </c:dLbls>
        <c:overlap val="-25"/>
        <c:axId val="150520960"/>
        <c:axId val="150522496"/>
      </c:barChart>
      <c:catAx>
        <c:axId val="150520960"/>
        <c:scaling>
          <c:orientation val="minMax"/>
        </c:scaling>
        <c:axPos val="l"/>
        <c:majorTickMark val="none"/>
        <c:tickLblPos val="nextTo"/>
        <c:txPr>
          <a:bodyPr/>
          <a:lstStyle/>
          <a:p>
            <a:pPr>
              <a:defRPr sz="1800" b="1">
                <a:solidFill>
                  <a:schemeClr val="bg1"/>
                </a:solidFill>
              </a:defRPr>
            </a:pPr>
            <a:endParaRPr lang="ru-RU"/>
          </a:p>
        </c:txPr>
        <c:crossAx val="150522496"/>
        <c:crosses val="autoZero"/>
        <c:auto val="1"/>
        <c:lblAlgn val="ctr"/>
        <c:lblOffset val="100"/>
      </c:catAx>
      <c:valAx>
        <c:axId val="150522496"/>
        <c:scaling>
          <c:orientation val="minMax"/>
        </c:scaling>
        <c:delete val="1"/>
        <c:axPos val="b"/>
        <c:numFmt formatCode="General" sourceLinked="1"/>
        <c:tickLblPos val="none"/>
        <c:crossAx val="150520960"/>
        <c:crosses val="autoZero"/>
        <c:crossBetween val="between"/>
      </c:valAx>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F36CF-1397-497F-B77E-822C1FFF8C28}" type="datetimeFigureOut">
              <a:rPr lang="ru-RU" smtClean="0"/>
              <a:pPr/>
              <a:t>14.07.2022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552096-F4E8-441B-B65B-59939D83A36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52096-F4E8-441B-B65B-59939D83A36A}" type="slidenum">
              <a:rPr lang="ru-RU" smtClean="0"/>
              <a:pPr/>
              <a:t>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B552096-F4E8-441B-B65B-59939D83A36A}" type="slidenum">
              <a:rPr lang="ru-RU" smtClean="0"/>
              <a:pPr/>
              <a:t>16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3C484E73-AAB0-47E0-8B1A-78206960C421}"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3C484E73-AAB0-47E0-8B1A-78206960C421}"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EE6A6855-8CC7-41C6-84BE-EDB88A6B31BC}" type="datetimeFigureOut">
              <a:rPr lang="ru-RU" smtClean="0"/>
              <a:pPr/>
              <a:t>14.07.2022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484E73-AAB0-47E0-8B1A-78206960C421}"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E6A6855-8CC7-41C6-84BE-EDB88A6B31BC}" type="datetimeFigureOut">
              <a:rPr lang="ru-RU" smtClean="0"/>
              <a:pPr/>
              <a:t>14.07.2022</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C484E73-AAB0-47E0-8B1A-78206960C421}"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 Id="rId5" Type="http://schemas.openxmlformats.org/officeDocument/2006/relationships/image" Target="../media/image114.jpeg"/><Relationship Id="rId4" Type="http://schemas.openxmlformats.org/officeDocument/2006/relationships/image" Target="../media/image113.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7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73.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75.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7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6.jpeg"/><Relationship Id="rId7" Type="http://schemas.openxmlformats.org/officeDocument/2006/relationships/image" Target="../media/image149.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48.jpeg"/><Relationship Id="rId5" Type="http://schemas.openxmlformats.org/officeDocument/2006/relationships/image" Target="../media/image61.jpeg"/><Relationship Id="rId4" Type="http://schemas.openxmlformats.org/officeDocument/2006/relationships/image" Target="../media/image147.jpeg"/><Relationship Id="rId9"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C:\Users\LG\Downloads\08a32655e636b83cf1fe327e53539cd2-1024x683.jpg"/>
          <p:cNvPicPr>
            <a:picLocks noChangeAspect="1" noChangeArrowheads="1"/>
          </p:cNvPicPr>
          <p:nvPr/>
        </p:nvPicPr>
        <p:blipFill>
          <a:blip r:embed="rId2" cstate="print"/>
          <a:srcRect/>
          <a:stretch>
            <a:fillRect/>
          </a:stretch>
        </p:blipFill>
        <p:spPr bwMode="auto">
          <a:xfrm>
            <a:off x="3851920" y="2948711"/>
            <a:ext cx="5292080" cy="3529777"/>
          </a:xfrm>
          <a:prstGeom prst="rect">
            <a:avLst/>
          </a:prstGeom>
          <a:noFill/>
        </p:spPr>
      </p:pic>
      <p:pic>
        <p:nvPicPr>
          <p:cNvPr id="19460" name="Picture 4" descr="https://vsevybory.ru/wp-content/uploads/2017/08/Flag-Rossii.jpg"/>
          <p:cNvPicPr>
            <a:picLocks noChangeAspect="1" noChangeArrowheads="1"/>
          </p:cNvPicPr>
          <p:nvPr/>
        </p:nvPicPr>
        <p:blipFill>
          <a:blip r:embed="rId3" cstate="print"/>
          <a:srcRect/>
          <a:stretch>
            <a:fillRect/>
          </a:stretch>
        </p:blipFill>
        <p:spPr bwMode="auto">
          <a:xfrm>
            <a:off x="137280" y="0"/>
            <a:ext cx="5025549" cy="3140968"/>
          </a:xfrm>
          <a:prstGeom prst="rect">
            <a:avLst/>
          </a:prstGeom>
          <a:noFill/>
        </p:spPr>
      </p:pic>
      <p:sp>
        <p:nvSpPr>
          <p:cNvPr id="2" name="Заголовок 1"/>
          <p:cNvSpPr>
            <a:spLocks noGrp="1"/>
          </p:cNvSpPr>
          <p:nvPr>
            <p:ph type="title"/>
          </p:nvPr>
        </p:nvSpPr>
        <p:spPr>
          <a:xfrm>
            <a:off x="457200" y="274638"/>
            <a:ext cx="8229600" cy="3082354"/>
          </a:xfrm>
        </p:spPr>
        <p:txBody>
          <a:bodyPr>
            <a:noAutofit/>
          </a:bodyPr>
          <a:lstStyle/>
          <a:p>
            <a:r>
              <a:rPr lang="ru-RU" b="1" dirty="0" smtClean="0">
                <a:cs typeface="Microsoft Uighur" pitchFamily="2" charset="-78"/>
              </a:rPr>
              <a:t/>
            </a:r>
            <a:br>
              <a:rPr lang="ru-RU" b="1" dirty="0" smtClean="0">
                <a:cs typeface="Microsoft Uighur" pitchFamily="2" charset="-78"/>
              </a:rPr>
            </a:br>
            <a:r>
              <a:rPr lang="ru-RU" b="1" dirty="0" smtClean="0">
                <a:cs typeface="Microsoft Uighur" pitchFamily="2" charset="-78"/>
              </a:rPr>
              <a:t/>
            </a:r>
            <a:br>
              <a:rPr lang="ru-RU" b="1" dirty="0" smtClean="0">
                <a:cs typeface="Microsoft Uighur" pitchFamily="2" charset="-78"/>
              </a:rPr>
            </a:br>
            <a:r>
              <a:rPr lang="ru-RU" b="1" dirty="0" smtClean="0">
                <a:cs typeface="Microsoft Uighur" pitchFamily="2" charset="-78"/>
              </a:rPr>
              <a:t/>
            </a:r>
            <a:br>
              <a:rPr lang="ru-RU" b="1" dirty="0" smtClean="0">
                <a:cs typeface="Microsoft Uighur" pitchFamily="2" charset="-78"/>
              </a:rPr>
            </a:br>
            <a:r>
              <a:rPr lang="ru-RU" b="1" dirty="0" smtClean="0">
                <a:cs typeface="Microsoft Uighur" pitchFamily="2" charset="-78"/>
              </a:rPr>
              <a:t/>
            </a:r>
            <a:br>
              <a:rPr lang="ru-RU" b="1" dirty="0" smtClean="0">
                <a:cs typeface="Microsoft Uighur" pitchFamily="2" charset="-78"/>
              </a:rPr>
            </a:br>
            <a:r>
              <a:rPr lang="ru-RU" b="1" dirty="0" smtClean="0">
                <a:cs typeface="Microsoft Uighur" pitchFamily="2" charset="-78"/>
              </a:rPr>
              <a:t/>
            </a:r>
            <a:br>
              <a:rPr lang="ru-RU" b="1" dirty="0" smtClean="0">
                <a:cs typeface="Microsoft Uighur" pitchFamily="2" charset="-78"/>
              </a:rPr>
            </a:br>
            <a:r>
              <a:rPr lang="ru-RU" b="1" dirty="0" smtClean="0">
                <a:cs typeface="Microsoft Uighur" pitchFamily="2" charset="-78"/>
              </a:rPr>
              <a:t/>
            </a:r>
            <a:br>
              <a:rPr lang="ru-RU" b="1" dirty="0" smtClean="0">
                <a:cs typeface="Microsoft Uighur" pitchFamily="2" charset="-78"/>
              </a:rPr>
            </a:br>
            <a:r>
              <a:rPr lang="ru-RU" b="1" dirty="0" smtClean="0">
                <a:cs typeface="Microsoft Uighur" pitchFamily="2" charset="-78"/>
              </a:rPr>
              <a:t/>
            </a:r>
            <a:br>
              <a:rPr lang="ru-RU" b="1" dirty="0" smtClean="0">
                <a:cs typeface="Microsoft Uighur" pitchFamily="2" charset="-78"/>
              </a:rPr>
            </a:br>
            <a:r>
              <a:rPr lang="ru-RU" sz="8000" b="1" dirty="0" smtClean="0">
                <a:solidFill>
                  <a:srgbClr val="00B0F0"/>
                </a:solidFill>
                <a:latin typeface="Monotype Corsiva" pitchFamily="66" charset="0"/>
                <a:cs typeface="Microsoft Uighur" pitchFamily="2" charset="-78"/>
              </a:rPr>
              <a:t>«Развитие системы дополнительного образования </a:t>
            </a:r>
            <a:r>
              <a:rPr lang="ru-RU" sz="8000" b="1" dirty="0" err="1" smtClean="0">
                <a:solidFill>
                  <a:srgbClr val="00B0F0"/>
                </a:solidFill>
                <a:latin typeface="Monotype Corsiva" pitchFamily="66" charset="0"/>
                <a:cs typeface="Microsoft Uighur" pitchFamily="2" charset="-78"/>
              </a:rPr>
              <a:t>Дигорского</a:t>
            </a:r>
            <a:r>
              <a:rPr lang="ru-RU" sz="8000" b="1" dirty="0" smtClean="0">
                <a:solidFill>
                  <a:srgbClr val="00B0F0"/>
                </a:solidFill>
                <a:latin typeface="Monotype Corsiva" pitchFamily="66" charset="0"/>
                <a:cs typeface="Microsoft Uighur" pitchFamily="2" charset="-78"/>
              </a:rPr>
              <a:t> района»</a:t>
            </a:r>
            <a:r>
              <a:rPr lang="ru-RU" sz="5400" b="1" dirty="0" smtClean="0">
                <a:solidFill>
                  <a:srgbClr val="00B0F0"/>
                </a:solidFill>
                <a:latin typeface="Monotype Corsiva" pitchFamily="66" charset="0"/>
                <a:cs typeface="Microsoft Uighur" pitchFamily="2" charset="-78"/>
              </a:rPr>
              <a:t/>
            </a:r>
            <a:br>
              <a:rPr lang="ru-RU" sz="5400" b="1" dirty="0" smtClean="0">
                <a:solidFill>
                  <a:srgbClr val="00B0F0"/>
                </a:solidFill>
                <a:latin typeface="Monotype Corsiva" pitchFamily="66" charset="0"/>
                <a:cs typeface="Microsoft Uighur" pitchFamily="2" charset="-78"/>
              </a:rPr>
            </a:br>
            <a:r>
              <a:rPr lang="ru-RU" b="1" dirty="0" smtClean="0">
                <a:cs typeface="Microsoft Uighur" pitchFamily="2" charset="-78"/>
              </a:rPr>
              <a:t/>
            </a:r>
            <a:br>
              <a:rPr lang="ru-RU" b="1" dirty="0" smtClean="0">
                <a:cs typeface="Microsoft Uighur" pitchFamily="2" charset="-78"/>
              </a:rPr>
            </a:br>
            <a:r>
              <a:rPr lang="ru-RU" dirty="0" smtClean="0">
                <a:cs typeface="Microsoft Uighur" pitchFamily="2" charset="-78"/>
              </a:rPr>
              <a:t/>
            </a:r>
            <a:br>
              <a:rPr lang="ru-RU" dirty="0" smtClean="0">
                <a:cs typeface="Microsoft Uighur" pitchFamily="2" charset="-78"/>
              </a:rPr>
            </a:br>
            <a:endParaRPr lang="ru-RU" dirty="0">
              <a:cs typeface="Microsoft Uighur"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C:\Users\LG\Downloads\укр 4.jpg"/>
          <p:cNvPicPr>
            <a:picLocks noChangeAspect="1" noChangeArrowheads="1"/>
          </p:cNvPicPr>
          <p:nvPr/>
        </p:nvPicPr>
        <p:blipFill>
          <a:blip r:embed="rId2" cstate="print"/>
          <a:srcRect t="7956"/>
          <a:stretch>
            <a:fillRect/>
          </a:stretch>
        </p:blipFill>
        <p:spPr bwMode="auto">
          <a:xfrm>
            <a:off x="0" y="0"/>
            <a:ext cx="4667250" cy="4681686"/>
          </a:xfrm>
          <a:prstGeom prst="rect">
            <a:avLst/>
          </a:prstGeom>
          <a:noFill/>
        </p:spPr>
      </p:pic>
      <p:pic>
        <p:nvPicPr>
          <p:cNvPr id="100354" name="Picture 2" descr="C:\Users\LG\Downloads\укр 3.jpg"/>
          <p:cNvPicPr>
            <a:picLocks noChangeAspect="1" noChangeArrowheads="1"/>
          </p:cNvPicPr>
          <p:nvPr/>
        </p:nvPicPr>
        <p:blipFill>
          <a:blip r:embed="rId3" cstate="print"/>
          <a:srcRect t="8400"/>
          <a:stretch>
            <a:fillRect/>
          </a:stretch>
        </p:blipFill>
        <p:spPr bwMode="auto">
          <a:xfrm>
            <a:off x="4524375" y="2146548"/>
            <a:ext cx="4619625" cy="471145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LG\Downloads\укр2.jpg"/>
          <p:cNvPicPr>
            <a:picLocks noChangeAspect="1" noChangeArrowheads="1"/>
          </p:cNvPicPr>
          <p:nvPr/>
        </p:nvPicPr>
        <p:blipFill>
          <a:blip r:embed="rId2" cstate="print"/>
          <a:srcRect t="9250"/>
          <a:stretch>
            <a:fillRect/>
          </a:stretch>
        </p:blipFill>
        <p:spPr bwMode="auto">
          <a:xfrm>
            <a:off x="0" y="0"/>
            <a:ext cx="4610100" cy="4676353"/>
          </a:xfrm>
          <a:prstGeom prst="rect">
            <a:avLst/>
          </a:prstGeom>
          <a:noFill/>
        </p:spPr>
      </p:pic>
      <p:pic>
        <p:nvPicPr>
          <p:cNvPr id="103427" name="Picture 3" descr="C:\Users\LG\Downloads\укр6.jpg"/>
          <p:cNvPicPr>
            <a:picLocks noChangeAspect="1" noChangeArrowheads="1"/>
          </p:cNvPicPr>
          <p:nvPr/>
        </p:nvPicPr>
        <p:blipFill>
          <a:blip r:embed="rId3" cstate="print"/>
          <a:srcRect t="8868"/>
          <a:stretch>
            <a:fillRect/>
          </a:stretch>
        </p:blipFill>
        <p:spPr bwMode="auto">
          <a:xfrm>
            <a:off x="4467225" y="2231356"/>
            <a:ext cx="4676775" cy="462664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000" dirty="0" smtClean="0">
                <a:solidFill>
                  <a:schemeClr val="bg1"/>
                </a:solidFill>
                <a:latin typeface="Monotype Corsiva" pitchFamily="66" charset="0"/>
              </a:rPr>
              <a:t>«Робототехника»</a:t>
            </a:r>
            <a:endParaRPr lang="ru-RU" sz="6000" dirty="0">
              <a:solidFill>
                <a:schemeClr val="bg1"/>
              </a:solidFill>
              <a:latin typeface="Monotype Corsiva" pitchFamily="66" charset="0"/>
            </a:endParaRPr>
          </a:p>
        </p:txBody>
      </p:sp>
      <p:pic>
        <p:nvPicPr>
          <p:cNvPr id="25602" name="Picture 2" descr="C:\Users\LG\Downloads\Screenshot_20220320-210745_Instagram.jpg"/>
          <p:cNvPicPr>
            <a:picLocks noChangeAspect="1" noChangeArrowheads="1"/>
          </p:cNvPicPr>
          <p:nvPr/>
        </p:nvPicPr>
        <p:blipFill>
          <a:blip r:embed="rId2" cstate="print"/>
          <a:srcRect/>
          <a:stretch>
            <a:fillRect/>
          </a:stretch>
        </p:blipFill>
        <p:spPr bwMode="auto">
          <a:xfrm rot="21072016">
            <a:off x="467544" y="1556792"/>
            <a:ext cx="4741979" cy="4818534"/>
          </a:xfrm>
          <a:prstGeom prst="rect">
            <a:avLst/>
          </a:prstGeom>
          <a:noFill/>
        </p:spPr>
      </p:pic>
      <p:pic>
        <p:nvPicPr>
          <p:cNvPr id="25603" name="Picture 3" descr="C:\Users\LG\Downloads\Screenshot_20220320-212848_Instagram.jpg"/>
          <p:cNvPicPr>
            <a:picLocks noChangeAspect="1" noChangeArrowheads="1"/>
          </p:cNvPicPr>
          <p:nvPr/>
        </p:nvPicPr>
        <p:blipFill>
          <a:blip r:embed="rId3" cstate="print"/>
          <a:srcRect/>
          <a:stretch>
            <a:fillRect/>
          </a:stretch>
        </p:blipFill>
        <p:spPr bwMode="auto">
          <a:xfrm rot="729466">
            <a:off x="4556583" y="1802551"/>
            <a:ext cx="4170465" cy="440372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LG\Downloads\Screenshot_20220320-211212_Instagram.jpg"/>
          <p:cNvPicPr>
            <a:picLocks noChangeAspect="1" noChangeArrowheads="1"/>
          </p:cNvPicPr>
          <p:nvPr/>
        </p:nvPicPr>
        <p:blipFill>
          <a:blip r:embed="rId2" cstate="print"/>
          <a:srcRect/>
          <a:stretch>
            <a:fillRect/>
          </a:stretch>
        </p:blipFill>
        <p:spPr bwMode="auto">
          <a:xfrm>
            <a:off x="467545" y="404664"/>
            <a:ext cx="3600400" cy="3550395"/>
          </a:xfrm>
          <a:prstGeom prst="rect">
            <a:avLst/>
          </a:prstGeom>
          <a:noFill/>
        </p:spPr>
      </p:pic>
      <p:pic>
        <p:nvPicPr>
          <p:cNvPr id="29704" name="Picture 8" descr="C:\Users\LG\Downloads\IMG-20220318-WA0025.jpg"/>
          <p:cNvPicPr>
            <a:picLocks noChangeAspect="1" noChangeArrowheads="1"/>
          </p:cNvPicPr>
          <p:nvPr/>
        </p:nvPicPr>
        <p:blipFill>
          <a:blip r:embed="rId3" cstate="print"/>
          <a:srcRect/>
          <a:stretch>
            <a:fillRect/>
          </a:stretch>
        </p:blipFill>
        <p:spPr bwMode="auto">
          <a:xfrm>
            <a:off x="4067944" y="2492896"/>
            <a:ext cx="4716016" cy="3529644"/>
          </a:xfrm>
          <a:prstGeom prst="rect">
            <a:avLst/>
          </a:prstGeom>
          <a:noFill/>
        </p:spPr>
      </p:pic>
      <p:sp>
        <p:nvSpPr>
          <p:cNvPr id="4" name="Прямоугольник 3"/>
          <p:cNvSpPr/>
          <p:nvPr/>
        </p:nvSpPr>
        <p:spPr>
          <a:xfrm>
            <a:off x="4391472" y="476672"/>
            <a:ext cx="4752528" cy="1938992"/>
          </a:xfrm>
          <a:prstGeom prst="rect">
            <a:avLst/>
          </a:prstGeom>
        </p:spPr>
        <p:txBody>
          <a:bodyPr wrap="square">
            <a:spAutoFit/>
          </a:bodyPr>
          <a:lstStyle/>
          <a:p>
            <a:r>
              <a:rPr lang="ru-RU" sz="2400" b="1" dirty="0" smtClean="0">
                <a:solidFill>
                  <a:schemeClr val="bg1"/>
                </a:solidFill>
              </a:rPr>
              <a:t>«</a:t>
            </a:r>
            <a:r>
              <a:rPr lang="ru-RU" sz="4000" b="1" dirty="0" smtClean="0">
                <a:solidFill>
                  <a:schemeClr val="bg1"/>
                </a:solidFill>
                <a:latin typeface="Monotype Corsiva" pitchFamily="66" charset="0"/>
              </a:rPr>
              <a:t>Развитие </a:t>
            </a:r>
            <a:br>
              <a:rPr lang="ru-RU" sz="4000" b="1" dirty="0" smtClean="0">
                <a:solidFill>
                  <a:schemeClr val="bg1"/>
                </a:solidFill>
                <a:latin typeface="Monotype Corsiva" pitchFamily="66" charset="0"/>
              </a:rPr>
            </a:br>
            <a:r>
              <a:rPr lang="ru-RU" sz="4000" b="1" dirty="0" smtClean="0">
                <a:solidFill>
                  <a:schemeClr val="bg1"/>
                </a:solidFill>
                <a:latin typeface="Monotype Corsiva" pitchFamily="66" charset="0"/>
              </a:rPr>
              <a:t>инженерных </a:t>
            </a:r>
            <a:br>
              <a:rPr lang="ru-RU" sz="4000" b="1" dirty="0" smtClean="0">
                <a:solidFill>
                  <a:schemeClr val="bg1"/>
                </a:solidFill>
                <a:latin typeface="Monotype Corsiva" pitchFamily="66" charset="0"/>
              </a:rPr>
            </a:br>
            <a:r>
              <a:rPr lang="ru-RU" sz="4000" b="1" dirty="0" smtClean="0">
                <a:solidFill>
                  <a:schemeClr val="bg1"/>
                </a:solidFill>
                <a:latin typeface="Monotype Corsiva" pitchFamily="66" charset="0"/>
              </a:rPr>
              <a:t>навыков»</a:t>
            </a:r>
            <a:endParaRPr lang="ru-RU" sz="4000"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36296" y="260648"/>
            <a:ext cx="1450504" cy="6120680"/>
          </a:xfrm>
        </p:spPr>
        <p:txBody>
          <a:bodyPr vert="wordArtVert">
            <a:noAutofit/>
          </a:bodyPr>
          <a:lstStyle/>
          <a:p>
            <a:r>
              <a:rPr lang="ru-RU" sz="4800" dirty="0" smtClean="0">
                <a:solidFill>
                  <a:schemeClr val="bg1"/>
                </a:solidFill>
                <a:latin typeface="Monotype Corsiva" pitchFamily="66" charset="0"/>
              </a:rPr>
              <a:t>Шахматы</a:t>
            </a:r>
            <a:endParaRPr lang="ru-RU" sz="4800" dirty="0">
              <a:solidFill>
                <a:schemeClr val="bg1"/>
              </a:solidFill>
              <a:latin typeface="Monotype Corsiva" pitchFamily="66" charset="0"/>
            </a:endParaRPr>
          </a:p>
        </p:txBody>
      </p:sp>
      <p:pic>
        <p:nvPicPr>
          <p:cNvPr id="27650" name="Picture 2" descr="C:\Users\LG\Downloads\IMG-20220315-WA0051.jpg"/>
          <p:cNvPicPr>
            <a:picLocks noChangeAspect="1" noChangeArrowheads="1"/>
          </p:cNvPicPr>
          <p:nvPr/>
        </p:nvPicPr>
        <p:blipFill>
          <a:blip r:embed="rId2" cstate="print"/>
          <a:srcRect/>
          <a:stretch>
            <a:fillRect/>
          </a:stretch>
        </p:blipFill>
        <p:spPr bwMode="auto">
          <a:xfrm>
            <a:off x="251520" y="260648"/>
            <a:ext cx="6326560" cy="632656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LG\Downloads\IMG-20220315-WA0044.jpg"/>
          <p:cNvPicPr>
            <a:picLocks noChangeAspect="1" noChangeArrowheads="1"/>
          </p:cNvPicPr>
          <p:nvPr/>
        </p:nvPicPr>
        <p:blipFill>
          <a:blip r:embed="rId2" cstate="print"/>
          <a:srcRect/>
          <a:stretch>
            <a:fillRect/>
          </a:stretch>
        </p:blipFill>
        <p:spPr bwMode="auto">
          <a:xfrm>
            <a:off x="179512" y="404664"/>
            <a:ext cx="4526360" cy="4526360"/>
          </a:xfrm>
          <a:prstGeom prst="rect">
            <a:avLst/>
          </a:prstGeom>
          <a:noFill/>
        </p:spPr>
      </p:pic>
      <p:pic>
        <p:nvPicPr>
          <p:cNvPr id="28675" name="Picture 3" descr="C:\Users\LG\Downloads\IMG-20220315-WA0039.jpg"/>
          <p:cNvPicPr>
            <a:picLocks noChangeAspect="1" noChangeArrowheads="1"/>
          </p:cNvPicPr>
          <p:nvPr/>
        </p:nvPicPr>
        <p:blipFill>
          <a:blip r:embed="rId3" cstate="print"/>
          <a:srcRect/>
          <a:stretch>
            <a:fillRect/>
          </a:stretch>
        </p:blipFill>
        <p:spPr bwMode="auto">
          <a:xfrm rot="608220">
            <a:off x="4040171" y="2310239"/>
            <a:ext cx="4807226" cy="379681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8229600" cy="1143000"/>
          </a:xfrm>
        </p:spPr>
        <p:txBody>
          <a:bodyPr>
            <a:normAutofit/>
          </a:bodyPr>
          <a:lstStyle/>
          <a:p>
            <a:r>
              <a:rPr lang="ru-RU" sz="4800" dirty="0" smtClean="0">
                <a:solidFill>
                  <a:schemeClr val="bg1"/>
                </a:solidFill>
                <a:latin typeface="Monotype Corsiva" pitchFamily="66" charset="0"/>
              </a:rPr>
              <a:t>«Мультипликационная студия»</a:t>
            </a:r>
            <a:endParaRPr lang="ru-RU" sz="4800" dirty="0">
              <a:solidFill>
                <a:schemeClr val="bg1"/>
              </a:solidFill>
              <a:latin typeface="Monotype Corsiva" pitchFamily="66" charset="0"/>
            </a:endParaRPr>
          </a:p>
        </p:txBody>
      </p:sp>
      <p:pic>
        <p:nvPicPr>
          <p:cNvPr id="1026" name="Picture 2" descr="G:\Новая папка (3)\post_120397393_2752972431647720_2689320330753785481_n.jpg"/>
          <p:cNvPicPr>
            <a:picLocks noChangeAspect="1" noChangeArrowheads="1"/>
          </p:cNvPicPr>
          <p:nvPr/>
        </p:nvPicPr>
        <p:blipFill>
          <a:blip r:embed="rId3" cstate="print"/>
          <a:srcRect/>
          <a:stretch>
            <a:fillRect/>
          </a:stretch>
        </p:blipFill>
        <p:spPr bwMode="auto">
          <a:xfrm>
            <a:off x="323528" y="1412776"/>
            <a:ext cx="4608512" cy="4608512"/>
          </a:xfrm>
          <a:prstGeom prst="rect">
            <a:avLst/>
          </a:prstGeom>
          <a:noFill/>
        </p:spPr>
      </p:pic>
      <p:pic>
        <p:nvPicPr>
          <p:cNvPr id="1027" name="Picture 3" descr="G:\Новая папка (3)\post_120343749_621710011839160_2796914090802987456_n.jpg"/>
          <p:cNvPicPr>
            <a:picLocks noChangeAspect="1" noChangeArrowheads="1"/>
          </p:cNvPicPr>
          <p:nvPr/>
        </p:nvPicPr>
        <p:blipFill>
          <a:blip r:embed="rId4" cstate="print"/>
          <a:srcRect/>
          <a:stretch>
            <a:fillRect/>
          </a:stretch>
        </p:blipFill>
        <p:spPr bwMode="auto">
          <a:xfrm rot="1105717">
            <a:off x="4481372" y="2103113"/>
            <a:ext cx="4125657" cy="412565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r="4327"/>
          <a:stretch>
            <a:fillRect/>
          </a:stretch>
        </p:blipFill>
        <p:spPr bwMode="auto">
          <a:xfrm>
            <a:off x="683568" y="620688"/>
            <a:ext cx="2808312" cy="5445224"/>
          </a:xfrm>
          <a:prstGeom prst="rect">
            <a:avLst/>
          </a:prstGeom>
          <a:noFill/>
          <a:ln w="9525">
            <a:noFill/>
            <a:miter lim="800000"/>
            <a:headEnd/>
            <a:tailEnd/>
          </a:ln>
          <a:effectLst/>
        </p:spPr>
      </p:pic>
      <p:sp>
        <p:nvSpPr>
          <p:cNvPr id="4" name="Заголовок 3"/>
          <p:cNvSpPr>
            <a:spLocks noGrp="1"/>
          </p:cNvSpPr>
          <p:nvPr>
            <p:ph type="title"/>
          </p:nvPr>
        </p:nvSpPr>
        <p:spPr/>
        <p:txBody>
          <a:bodyPr>
            <a:noAutofit/>
          </a:bodyPr>
          <a:lstStyle/>
          <a:p>
            <a:pPr algn="r"/>
            <a:r>
              <a:rPr lang="ru-RU" b="1" dirty="0" smtClean="0"/>
              <a:t/>
            </a:r>
            <a:br>
              <a:rPr lang="ru-RU" b="1" dirty="0" smtClean="0"/>
            </a:br>
            <a:r>
              <a:rPr lang="ru-RU" b="1" dirty="0"/>
              <a:t/>
            </a:r>
            <a:br>
              <a:rPr lang="ru-RU" b="1" dirty="0"/>
            </a:br>
            <a:endParaRPr lang="ru-RU" b="1" dirty="0"/>
          </a:p>
        </p:txBody>
      </p:sp>
      <p:pic>
        <p:nvPicPr>
          <p:cNvPr id="50177" name="Picture 1" descr="C:\Users\LG\Downloads\док9.jpg"/>
          <p:cNvPicPr>
            <a:picLocks noChangeAspect="1" noChangeArrowheads="1"/>
          </p:cNvPicPr>
          <p:nvPr/>
        </p:nvPicPr>
        <p:blipFill>
          <a:blip r:embed="rId3" cstate="print"/>
          <a:srcRect/>
          <a:stretch>
            <a:fillRect/>
          </a:stretch>
        </p:blipFill>
        <p:spPr bwMode="auto">
          <a:xfrm>
            <a:off x="5148064" y="332656"/>
            <a:ext cx="2982863" cy="4449378"/>
          </a:xfrm>
          <a:prstGeom prst="rect">
            <a:avLst/>
          </a:prstGeom>
          <a:noFill/>
        </p:spPr>
      </p:pic>
      <p:pic>
        <p:nvPicPr>
          <p:cNvPr id="24579" name="Picture 3"/>
          <p:cNvPicPr>
            <a:picLocks noChangeAspect="1" noChangeArrowheads="1"/>
          </p:cNvPicPr>
          <p:nvPr/>
        </p:nvPicPr>
        <p:blipFill>
          <a:blip r:embed="rId4" cstate="print"/>
          <a:srcRect l="3203" r="4490"/>
          <a:stretch>
            <a:fillRect/>
          </a:stretch>
        </p:blipFill>
        <p:spPr bwMode="auto">
          <a:xfrm>
            <a:off x="3851920" y="3789040"/>
            <a:ext cx="4608512" cy="2808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LG\Downloads\IMG_20200929_135754.jpg"/>
          <p:cNvPicPr>
            <a:picLocks noChangeAspect="1" noChangeArrowheads="1"/>
          </p:cNvPicPr>
          <p:nvPr/>
        </p:nvPicPr>
        <p:blipFill>
          <a:blip r:embed="rId2" cstate="print"/>
          <a:srcRect/>
          <a:stretch>
            <a:fillRect/>
          </a:stretch>
        </p:blipFill>
        <p:spPr bwMode="auto">
          <a:xfrm>
            <a:off x="0" y="0"/>
            <a:ext cx="5724128" cy="4293096"/>
          </a:xfrm>
          <a:prstGeom prst="rect">
            <a:avLst/>
          </a:prstGeom>
          <a:noFill/>
        </p:spPr>
      </p:pic>
      <p:pic>
        <p:nvPicPr>
          <p:cNvPr id="93187" name="Picture 3" descr="C:\Users\LG\Downloads\Screenshot_20210420-093633_Instagram.jpg"/>
          <p:cNvPicPr>
            <a:picLocks noChangeAspect="1" noChangeArrowheads="1"/>
          </p:cNvPicPr>
          <p:nvPr/>
        </p:nvPicPr>
        <p:blipFill>
          <a:blip r:embed="rId3" cstate="print"/>
          <a:srcRect/>
          <a:stretch>
            <a:fillRect/>
          </a:stretch>
        </p:blipFill>
        <p:spPr bwMode="auto">
          <a:xfrm>
            <a:off x="4622367" y="2060848"/>
            <a:ext cx="4521633" cy="458112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800" dirty="0" smtClean="0">
                <a:solidFill>
                  <a:schemeClr val="bg1"/>
                </a:solidFill>
                <a:latin typeface="Monotype Corsiva" pitchFamily="66" charset="0"/>
              </a:rPr>
              <a:t>Проект «Успех каждого ребенка»</a:t>
            </a:r>
            <a:endParaRPr lang="ru-RU" sz="4800" dirty="0">
              <a:solidFill>
                <a:schemeClr val="bg1"/>
              </a:solidFill>
              <a:latin typeface="Monotype Corsiva" pitchFamily="66" charset="0"/>
            </a:endParaRPr>
          </a:p>
        </p:txBody>
      </p:sp>
      <p:sp>
        <p:nvSpPr>
          <p:cNvPr id="3" name="Прямоугольник 2"/>
          <p:cNvSpPr/>
          <p:nvPr/>
        </p:nvSpPr>
        <p:spPr>
          <a:xfrm>
            <a:off x="539552" y="1166843"/>
            <a:ext cx="7920880" cy="4832092"/>
          </a:xfrm>
          <a:prstGeom prst="rect">
            <a:avLst/>
          </a:prstGeom>
        </p:spPr>
        <p:txBody>
          <a:bodyPr wrap="square">
            <a:spAutoFit/>
          </a:bodyPr>
          <a:lstStyle/>
          <a:p>
            <a:r>
              <a:rPr lang="ru-RU" sz="2800" b="1" dirty="0" smtClean="0">
                <a:solidFill>
                  <a:schemeClr val="bg1"/>
                </a:solidFill>
                <a:latin typeface="Monotype Corsiva" pitchFamily="66" charset="0"/>
              </a:rPr>
              <a:t>За последние два года в рамках реализации проекта «Успех каждого ребенка» было создано более 900 дополнительных мест на базе пяти школ  района. Появляются замечательные условия для подрастающего поколения заниматься на новейшем оборудовании, изучать современные направления развития науки и техники. Это большой шаг в развитии системы дополнительного образования, который позволит детям в отдаленных районах республики получить доступ к современному оборудованию и качественному образованию.</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WordArt 5"/>
          <p:cNvSpPr>
            <a:spLocks noChangeArrowheads="1" noChangeShapeType="1" noTextEdit="1"/>
          </p:cNvSpPr>
          <p:nvPr/>
        </p:nvSpPr>
        <p:spPr bwMode="auto">
          <a:xfrm>
            <a:off x="1547664" y="620688"/>
            <a:ext cx="6336704" cy="5760640"/>
          </a:xfrm>
          <a:prstGeom prst="rect">
            <a:avLst/>
          </a:prstGeom>
        </p:spPr>
        <p:txBody>
          <a:bodyPr wrap="none" fromWordArt="1">
            <a:prstTxWarp prst="textArchUp">
              <a:avLst>
                <a:gd name="adj" fmla="val 10188687"/>
              </a:avLst>
            </a:prstTxWarp>
          </a:bodyPr>
          <a:lstStyle/>
          <a:p>
            <a:pPr algn="r" rtl="0"/>
            <a:r>
              <a:rPr lang="ru-RU" sz="2000" kern="10" spc="0" dirty="0" smtClean="0">
                <a:ln w="9525">
                  <a:solidFill>
                    <a:srgbClr val="000000"/>
                  </a:solidFill>
                  <a:round/>
                  <a:headEnd/>
                  <a:tailEnd/>
                </a:ln>
                <a:solidFill>
                  <a:srgbClr val="000000"/>
                </a:solidFill>
                <a:effectLst/>
                <a:latin typeface="Arial Black"/>
              </a:rPr>
              <a:t>Система образования </a:t>
            </a:r>
            <a:r>
              <a:rPr lang="ru-RU" sz="2000" kern="10" spc="0" dirty="0" err="1" smtClean="0">
                <a:ln w="9525">
                  <a:solidFill>
                    <a:srgbClr val="000000"/>
                  </a:solidFill>
                  <a:round/>
                  <a:headEnd/>
                  <a:tailEnd/>
                </a:ln>
                <a:solidFill>
                  <a:srgbClr val="000000"/>
                </a:solidFill>
                <a:effectLst/>
                <a:latin typeface="Arial Black"/>
              </a:rPr>
              <a:t>Дигорского</a:t>
            </a:r>
            <a:r>
              <a:rPr lang="ru-RU" sz="2000" kern="10" spc="0" dirty="0" smtClean="0">
                <a:ln w="9525">
                  <a:solidFill>
                    <a:srgbClr val="000000"/>
                  </a:solidFill>
                  <a:round/>
                  <a:headEnd/>
                  <a:tailEnd/>
                </a:ln>
                <a:solidFill>
                  <a:srgbClr val="000000"/>
                </a:solidFill>
                <a:effectLst/>
                <a:latin typeface="Arial Black"/>
              </a:rPr>
              <a:t> района</a:t>
            </a:r>
            <a:endParaRPr lang="ru-RU" sz="2000" kern="10" spc="0" dirty="0">
              <a:ln w="9525">
                <a:solidFill>
                  <a:srgbClr val="000000"/>
                </a:solidFill>
                <a:round/>
                <a:headEnd/>
                <a:tailEnd/>
              </a:ln>
              <a:solidFill>
                <a:srgbClr val="000000"/>
              </a:solidFill>
              <a:effectLst/>
              <a:latin typeface="Arial Black"/>
            </a:endParaRPr>
          </a:p>
        </p:txBody>
      </p:sp>
      <p:pic>
        <p:nvPicPr>
          <p:cNvPr id="43" name="Рисунок 42" descr="C:\Users\Света\Downloads\shtu.jpg"/>
          <p:cNvPicPr/>
          <p:nvPr/>
        </p:nvPicPr>
        <p:blipFill>
          <a:blip r:embed="rId2" cstate="print"/>
          <a:srcRect/>
          <a:stretch>
            <a:fillRect/>
          </a:stretch>
        </p:blipFill>
        <p:spPr bwMode="auto">
          <a:xfrm>
            <a:off x="1835696" y="980728"/>
            <a:ext cx="5814392" cy="5616624"/>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1800200"/>
          </a:xfrm>
          <a:prstGeom prst="rect">
            <a:avLst/>
          </a:prstGeom>
        </p:spPr>
        <p:txBody>
          <a:bodyPr wrap="square">
            <a:spAutoFit/>
          </a:bodyPr>
          <a:lstStyle/>
          <a:p>
            <a:r>
              <a:rPr lang="ru-RU" sz="3600" b="1" dirty="0" smtClean="0">
                <a:solidFill>
                  <a:schemeClr val="bg1"/>
                </a:solidFill>
                <a:latin typeface="Monotype Corsiva" pitchFamily="66" charset="0"/>
              </a:rPr>
              <a:t>Для наших детей в 2021 году была предоставлена возможность обучения на мобильном </a:t>
            </a:r>
            <a:r>
              <a:rPr lang="ru-RU" sz="3600" b="1" dirty="0" err="1" smtClean="0">
                <a:solidFill>
                  <a:schemeClr val="bg1"/>
                </a:solidFill>
                <a:latin typeface="Monotype Corsiva" pitchFamily="66" charset="0"/>
              </a:rPr>
              <a:t>кванториуме</a:t>
            </a:r>
            <a:r>
              <a:rPr lang="ru-RU" sz="3600" b="1" dirty="0" smtClean="0">
                <a:solidFill>
                  <a:schemeClr val="bg1"/>
                </a:solidFill>
                <a:latin typeface="Monotype Corsiva" pitchFamily="66" charset="0"/>
              </a:rPr>
              <a:t>.</a:t>
            </a:r>
            <a:endParaRPr lang="ru-RU" sz="3600" b="1" dirty="0">
              <a:solidFill>
                <a:schemeClr val="bg1"/>
              </a:solidFill>
              <a:latin typeface="Monotype Corsiva" pitchFamily="66" charset="0"/>
            </a:endParaRPr>
          </a:p>
        </p:txBody>
      </p:sp>
      <p:pic>
        <p:nvPicPr>
          <p:cNvPr id="95234" name="Picture 2"/>
          <p:cNvPicPr>
            <a:picLocks noChangeAspect="1" noChangeArrowheads="1"/>
          </p:cNvPicPr>
          <p:nvPr/>
        </p:nvPicPr>
        <p:blipFill>
          <a:blip r:embed="rId2" cstate="print"/>
          <a:srcRect/>
          <a:stretch>
            <a:fillRect/>
          </a:stretch>
        </p:blipFill>
        <p:spPr bwMode="auto">
          <a:xfrm>
            <a:off x="6156176" y="1340768"/>
            <a:ext cx="2232248" cy="5188762"/>
          </a:xfrm>
          <a:prstGeom prst="rect">
            <a:avLst/>
          </a:prstGeom>
          <a:noFill/>
          <a:ln w="9525">
            <a:noFill/>
            <a:miter lim="800000"/>
            <a:headEnd/>
            <a:tailEnd/>
          </a:ln>
          <a:effectLst/>
        </p:spPr>
      </p:pic>
      <p:pic>
        <p:nvPicPr>
          <p:cNvPr id="7170" name="Picture 2" descr="C:\Users\LG\Downloads\картинка.jpg"/>
          <p:cNvPicPr>
            <a:picLocks noChangeAspect="1" noChangeArrowheads="1"/>
          </p:cNvPicPr>
          <p:nvPr/>
        </p:nvPicPr>
        <p:blipFill>
          <a:blip r:embed="rId3" cstate="print"/>
          <a:srcRect/>
          <a:stretch>
            <a:fillRect/>
          </a:stretch>
        </p:blipFill>
        <p:spPr bwMode="auto">
          <a:xfrm>
            <a:off x="467544" y="2204864"/>
            <a:ext cx="5256584" cy="393873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LG\Downloads\IMG-20220321-WA0029 (1).jpg"/>
          <p:cNvPicPr>
            <a:picLocks noChangeAspect="1" noChangeArrowheads="1"/>
          </p:cNvPicPr>
          <p:nvPr/>
        </p:nvPicPr>
        <p:blipFill>
          <a:blip r:embed="rId2" cstate="print"/>
          <a:srcRect/>
          <a:stretch>
            <a:fillRect/>
          </a:stretch>
        </p:blipFill>
        <p:spPr bwMode="auto">
          <a:xfrm rot="704924">
            <a:off x="300034" y="300034"/>
            <a:ext cx="3284984" cy="3284984"/>
          </a:xfrm>
          <a:prstGeom prst="rect">
            <a:avLst/>
          </a:prstGeom>
          <a:noFill/>
        </p:spPr>
      </p:pic>
      <p:pic>
        <p:nvPicPr>
          <p:cNvPr id="63491" name="Picture 3" descr="C:\Users\LG\Downloads\IMG-20220321-WA0033.jpg"/>
          <p:cNvPicPr>
            <a:picLocks noChangeAspect="1" noChangeArrowheads="1"/>
          </p:cNvPicPr>
          <p:nvPr/>
        </p:nvPicPr>
        <p:blipFill>
          <a:blip r:embed="rId3" cstate="print"/>
          <a:srcRect/>
          <a:stretch>
            <a:fillRect/>
          </a:stretch>
        </p:blipFill>
        <p:spPr bwMode="auto">
          <a:xfrm rot="20564651">
            <a:off x="5292080" y="260648"/>
            <a:ext cx="3284984" cy="3284984"/>
          </a:xfrm>
          <a:prstGeom prst="rect">
            <a:avLst/>
          </a:prstGeom>
          <a:noFill/>
        </p:spPr>
      </p:pic>
      <p:pic>
        <p:nvPicPr>
          <p:cNvPr id="63492" name="Picture 4" descr="C:\Users\LG\Downloads\IMG-20220321-WA0032.jpg"/>
          <p:cNvPicPr>
            <a:picLocks noChangeAspect="1" noChangeArrowheads="1"/>
          </p:cNvPicPr>
          <p:nvPr/>
        </p:nvPicPr>
        <p:blipFill>
          <a:blip r:embed="rId4" cstate="print"/>
          <a:srcRect t="5901" b="14300"/>
          <a:stretch>
            <a:fillRect/>
          </a:stretch>
        </p:blipFill>
        <p:spPr bwMode="auto">
          <a:xfrm>
            <a:off x="2555776" y="3396548"/>
            <a:ext cx="4337720" cy="346145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LG\Downloads\IMG-20220321-WA0041.jpg"/>
          <p:cNvPicPr>
            <a:picLocks noChangeAspect="1" noChangeArrowheads="1"/>
          </p:cNvPicPr>
          <p:nvPr/>
        </p:nvPicPr>
        <p:blipFill>
          <a:blip r:embed="rId2" cstate="print"/>
          <a:srcRect/>
          <a:stretch>
            <a:fillRect/>
          </a:stretch>
        </p:blipFill>
        <p:spPr bwMode="auto">
          <a:xfrm>
            <a:off x="251520" y="260648"/>
            <a:ext cx="4181872" cy="4181872"/>
          </a:xfrm>
          <a:prstGeom prst="rect">
            <a:avLst/>
          </a:prstGeom>
          <a:noFill/>
        </p:spPr>
      </p:pic>
      <p:pic>
        <p:nvPicPr>
          <p:cNvPr id="64515" name="Picture 3" descr="C:\Users\LG\Downloads\IMG-20220321-WA0044.jpg"/>
          <p:cNvPicPr>
            <a:picLocks noChangeAspect="1" noChangeArrowheads="1"/>
          </p:cNvPicPr>
          <p:nvPr/>
        </p:nvPicPr>
        <p:blipFill>
          <a:blip r:embed="rId3" cstate="print"/>
          <a:srcRect/>
          <a:stretch>
            <a:fillRect/>
          </a:stretch>
        </p:blipFill>
        <p:spPr bwMode="auto">
          <a:xfrm>
            <a:off x="4648796" y="2362796"/>
            <a:ext cx="4495204" cy="449520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LG\Downloads\IMG-20220321-WA0051.jpg"/>
          <p:cNvPicPr>
            <a:picLocks noChangeAspect="1" noChangeArrowheads="1"/>
          </p:cNvPicPr>
          <p:nvPr/>
        </p:nvPicPr>
        <p:blipFill>
          <a:blip r:embed="rId2" cstate="print"/>
          <a:srcRect/>
          <a:stretch>
            <a:fillRect/>
          </a:stretch>
        </p:blipFill>
        <p:spPr bwMode="auto">
          <a:xfrm>
            <a:off x="395536" y="0"/>
            <a:ext cx="3888432" cy="3888432"/>
          </a:xfrm>
          <a:prstGeom prst="rect">
            <a:avLst/>
          </a:prstGeom>
          <a:noFill/>
        </p:spPr>
      </p:pic>
      <p:pic>
        <p:nvPicPr>
          <p:cNvPr id="94211" name="Picture 3" descr="C:\Users\LG\Downloads\квант2.jpg"/>
          <p:cNvPicPr>
            <a:picLocks noChangeAspect="1" noChangeArrowheads="1"/>
          </p:cNvPicPr>
          <p:nvPr/>
        </p:nvPicPr>
        <p:blipFill>
          <a:blip r:embed="rId3" cstate="print"/>
          <a:srcRect/>
          <a:stretch>
            <a:fillRect/>
          </a:stretch>
        </p:blipFill>
        <p:spPr bwMode="auto">
          <a:xfrm>
            <a:off x="4355976" y="0"/>
            <a:ext cx="4176464" cy="3817367"/>
          </a:xfrm>
          <a:prstGeom prst="rect">
            <a:avLst/>
          </a:prstGeom>
          <a:noFill/>
        </p:spPr>
      </p:pic>
      <p:pic>
        <p:nvPicPr>
          <p:cNvPr id="94212" name="Picture 4" descr="C:\Users\LG\Downloads\квант 3.jpg"/>
          <p:cNvPicPr>
            <a:picLocks noChangeAspect="1" noChangeArrowheads="1"/>
          </p:cNvPicPr>
          <p:nvPr/>
        </p:nvPicPr>
        <p:blipFill>
          <a:blip r:embed="rId4" cstate="print"/>
          <a:srcRect/>
          <a:stretch>
            <a:fillRect/>
          </a:stretch>
        </p:blipFill>
        <p:spPr bwMode="auto">
          <a:xfrm>
            <a:off x="2915816" y="3052201"/>
            <a:ext cx="4346079" cy="3805799"/>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LG\Downloads\док7.jpg"/>
          <p:cNvPicPr>
            <a:picLocks noChangeAspect="1" noChangeArrowheads="1"/>
          </p:cNvPicPr>
          <p:nvPr/>
        </p:nvPicPr>
        <p:blipFill>
          <a:blip r:embed="rId2" cstate="print"/>
          <a:srcRect t="12679"/>
          <a:stretch>
            <a:fillRect/>
          </a:stretch>
        </p:blipFill>
        <p:spPr bwMode="auto">
          <a:xfrm>
            <a:off x="251520" y="188640"/>
            <a:ext cx="5229225" cy="3967361"/>
          </a:xfrm>
          <a:prstGeom prst="rect">
            <a:avLst/>
          </a:prstGeom>
          <a:noFill/>
        </p:spPr>
      </p:pic>
      <p:pic>
        <p:nvPicPr>
          <p:cNvPr id="96259" name="Picture 3" descr="C:\Users\LG\Downloads\IMG-20220321-WA0041.jpg"/>
          <p:cNvPicPr>
            <a:picLocks noChangeAspect="1" noChangeArrowheads="1"/>
          </p:cNvPicPr>
          <p:nvPr/>
        </p:nvPicPr>
        <p:blipFill>
          <a:blip r:embed="rId3" cstate="print"/>
          <a:srcRect/>
          <a:stretch>
            <a:fillRect/>
          </a:stretch>
        </p:blipFill>
        <p:spPr bwMode="auto">
          <a:xfrm>
            <a:off x="4818112" y="2532112"/>
            <a:ext cx="4325888" cy="432588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C:\Users\LG\Downloads\11.jpg"/>
          <p:cNvPicPr>
            <a:picLocks noChangeAspect="1" noChangeArrowheads="1"/>
          </p:cNvPicPr>
          <p:nvPr/>
        </p:nvPicPr>
        <p:blipFill>
          <a:blip r:embed="rId2" cstate="print"/>
          <a:srcRect/>
          <a:stretch>
            <a:fillRect/>
          </a:stretch>
        </p:blipFill>
        <p:spPr bwMode="auto">
          <a:xfrm>
            <a:off x="0" y="0"/>
            <a:ext cx="4219575" cy="5619750"/>
          </a:xfrm>
          <a:prstGeom prst="rect">
            <a:avLst/>
          </a:prstGeom>
          <a:noFill/>
        </p:spPr>
      </p:pic>
      <p:pic>
        <p:nvPicPr>
          <p:cNvPr id="99330" name="Picture 2" descr="C:\Users\LG\Downloads\док15 (1).jpg"/>
          <p:cNvPicPr>
            <a:picLocks noChangeAspect="1" noChangeArrowheads="1"/>
          </p:cNvPicPr>
          <p:nvPr/>
        </p:nvPicPr>
        <p:blipFill>
          <a:blip r:embed="rId3" cstate="print"/>
          <a:srcRect/>
          <a:stretch>
            <a:fillRect/>
          </a:stretch>
        </p:blipFill>
        <p:spPr bwMode="auto">
          <a:xfrm>
            <a:off x="3524250" y="2060848"/>
            <a:ext cx="5619750" cy="421957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C:\Users\LG\Downloads\док 14 (1).jpg"/>
          <p:cNvPicPr>
            <a:picLocks noChangeAspect="1" noChangeArrowheads="1"/>
          </p:cNvPicPr>
          <p:nvPr/>
        </p:nvPicPr>
        <p:blipFill>
          <a:blip r:embed="rId2" cstate="print"/>
          <a:srcRect/>
          <a:stretch>
            <a:fillRect/>
          </a:stretch>
        </p:blipFill>
        <p:spPr bwMode="auto">
          <a:xfrm>
            <a:off x="1619672" y="2638425"/>
            <a:ext cx="5619750" cy="4219575"/>
          </a:xfrm>
          <a:prstGeom prst="rect">
            <a:avLst/>
          </a:prstGeom>
          <a:noFill/>
        </p:spPr>
      </p:pic>
      <p:pic>
        <p:nvPicPr>
          <p:cNvPr id="98305" name="Picture 1" descr="C:\Users\LG\Downloads\док7 (1).jpg"/>
          <p:cNvPicPr>
            <a:picLocks noChangeAspect="1" noChangeArrowheads="1"/>
          </p:cNvPicPr>
          <p:nvPr/>
        </p:nvPicPr>
        <p:blipFill>
          <a:blip r:embed="rId3" cstate="print"/>
          <a:srcRect t="12076"/>
          <a:stretch>
            <a:fillRect/>
          </a:stretch>
        </p:blipFill>
        <p:spPr bwMode="auto">
          <a:xfrm>
            <a:off x="0" y="0"/>
            <a:ext cx="5229225" cy="3994745"/>
          </a:xfrm>
          <a:prstGeom prst="rect">
            <a:avLst/>
          </a:prstGeom>
          <a:noFill/>
        </p:spPr>
      </p:pic>
      <p:pic>
        <p:nvPicPr>
          <p:cNvPr id="98306" name="Picture 2" descr="C:\Users\LG\Downloads\док 17 (1).jpg"/>
          <p:cNvPicPr>
            <a:picLocks noChangeAspect="1" noChangeArrowheads="1"/>
          </p:cNvPicPr>
          <p:nvPr/>
        </p:nvPicPr>
        <p:blipFill>
          <a:blip r:embed="rId4" cstate="print"/>
          <a:srcRect/>
          <a:stretch>
            <a:fillRect/>
          </a:stretch>
        </p:blipFill>
        <p:spPr bwMode="auto">
          <a:xfrm>
            <a:off x="5148064" y="0"/>
            <a:ext cx="3779912" cy="503419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G:\Новая папка (3)\Говоруша\IMG-20201211-WA0064.jpg"/>
          <p:cNvPicPr>
            <a:picLocks noChangeAspect="1" noChangeArrowheads="1"/>
          </p:cNvPicPr>
          <p:nvPr/>
        </p:nvPicPr>
        <p:blipFill>
          <a:blip r:embed="rId2" cstate="print"/>
          <a:srcRect/>
          <a:stretch>
            <a:fillRect/>
          </a:stretch>
        </p:blipFill>
        <p:spPr bwMode="auto">
          <a:xfrm rot="1129755">
            <a:off x="5279733" y="2493734"/>
            <a:ext cx="2988439" cy="3988740"/>
          </a:xfrm>
          <a:prstGeom prst="rect">
            <a:avLst/>
          </a:prstGeom>
          <a:noFill/>
        </p:spPr>
      </p:pic>
      <p:pic>
        <p:nvPicPr>
          <p:cNvPr id="5124" name="Picture 4" descr="G:\Новая папка (3)\Говоруша\IMG-20201211-WA0065.jpg"/>
          <p:cNvPicPr>
            <a:picLocks noChangeAspect="1" noChangeArrowheads="1"/>
          </p:cNvPicPr>
          <p:nvPr/>
        </p:nvPicPr>
        <p:blipFill>
          <a:blip r:embed="rId3" cstate="print"/>
          <a:srcRect/>
          <a:stretch>
            <a:fillRect/>
          </a:stretch>
        </p:blipFill>
        <p:spPr bwMode="auto">
          <a:xfrm rot="20637770">
            <a:off x="806828" y="2617569"/>
            <a:ext cx="2930738" cy="3911725"/>
          </a:xfrm>
          <a:prstGeom prst="rect">
            <a:avLst/>
          </a:prstGeom>
          <a:noFill/>
        </p:spPr>
      </p:pic>
      <p:pic>
        <p:nvPicPr>
          <p:cNvPr id="5122" name="Picture 2" descr="G:\Новая папка (3)\Говоруша\IMG-20201211-WA0067.jpg"/>
          <p:cNvPicPr>
            <a:picLocks noChangeAspect="1" noChangeArrowheads="1"/>
          </p:cNvPicPr>
          <p:nvPr/>
        </p:nvPicPr>
        <p:blipFill>
          <a:blip r:embed="rId4" cstate="print"/>
          <a:srcRect/>
          <a:stretch>
            <a:fillRect/>
          </a:stretch>
        </p:blipFill>
        <p:spPr bwMode="auto">
          <a:xfrm rot="20910910">
            <a:off x="737702" y="240033"/>
            <a:ext cx="2784870" cy="3717032"/>
          </a:xfrm>
          <a:prstGeom prst="rect">
            <a:avLst/>
          </a:prstGeom>
          <a:noFill/>
        </p:spPr>
      </p:pic>
      <p:pic>
        <p:nvPicPr>
          <p:cNvPr id="5123" name="Picture 3" descr="G:\Новая папка (3)\Говоруша\IMG-20201211-WA0066.jpg"/>
          <p:cNvPicPr>
            <a:picLocks noChangeAspect="1" noChangeArrowheads="1"/>
          </p:cNvPicPr>
          <p:nvPr/>
        </p:nvPicPr>
        <p:blipFill>
          <a:blip r:embed="rId5" cstate="print"/>
          <a:srcRect/>
          <a:stretch>
            <a:fillRect/>
          </a:stretch>
        </p:blipFill>
        <p:spPr bwMode="auto">
          <a:xfrm>
            <a:off x="4302251" y="0"/>
            <a:ext cx="2838820" cy="378904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Новая папка (3)\post_272063895_1098362257653422_891060016800086207_n.jpg"/>
          <p:cNvPicPr>
            <a:picLocks noChangeAspect="1" noChangeArrowheads="1"/>
          </p:cNvPicPr>
          <p:nvPr/>
        </p:nvPicPr>
        <p:blipFill>
          <a:blip r:embed="rId2" cstate="print"/>
          <a:srcRect/>
          <a:stretch>
            <a:fillRect/>
          </a:stretch>
        </p:blipFill>
        <p:spPr bwMode="auto">
          <a:xfrm rot="20688999">
            <a:off x="611560" y="476672"/>
            <a:ext cx="4327376" cy="5409220"/>
          </a:xfrm>
          <a:prstGeom prst="rect">
            <a:avLst/>
          </a:prstGeom>
          <a:noFill/>
        </p:spPr>
      </p:pic>
      <p:pic>
        <p:nvPicPr>
          <p:cNvPr id="8195" name="Picture 3" descr="G:\Новая папка (3)\post_272222855_1368734833584082_723949395827524725_n.jpg"/>
          <p:cNvPicPr>
            <a:picLocks noChangeAspect="1" noChangeArrowheads="1"/>
          </p:cNvPicPr>
          <p:nvPr/>
        </p:nvPicPr>
        <p:blipFill>
          <a:blip r:embed="rId3" cstate="print"/>
          <a:srcRect/>
          <a:stretch>
            <a:fillRect/>
          </a:stretch>
        </p:blipFill>
        <p:spPr bwMode="auto">
          <a:xfrm rot="843372">
            <a:off x="4388252" y="1199073"/>
            <a:ext cx="4183360" cy="52292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G\Downloads\IMG-20220322-WA0017 (1).jpg"/>
          <p:cNvPicPr>
            <a:picLocks noChangeAspect="1" noChangeArrowheads="1"/>
          </p:cNvPicPr>
          <p:nvPr/>
        </p:nvPicPr>
        <p:blipFill>
          <a:blip r:embed="rId2" cstate="print"/>
          <a:srcRect/>
          <a:stretch>
            <a:fillRect/>
          </a:stretch>
        </p:blipFill>
        <p:spPr bwMode="auto">
          <a:xfrm>
            <a:off x="251520" y="0"/>
            <a:ext cx="6804249" cy="2955595"/>
          </a:xfrm>
          <a:prstGeom prst="rect">
            <a:avLst/>
          </a:prstGeom>
          <a:noFill/>
        </p:spPr>
      </p:pic>
      <p:pic>
        <p:nvPicPr>
          <p:cNvPr id="6147" name="Picture 3" descr="C:\Users\LG\Downloads\IMG-20220322-WA0020 (1).jpg"/>
          <p:cNvPicPr>
            <a:picLocks noChangeAspect="1" noChangeArrowheads="1"/>
          </p:cNvPicPr>
          <p:nvPr/>
        </p:nvPicPr>
        <p:blipFill>
          <a:blip r:embed="rId3" cstate="print"/>
          <a:srcRect/>
          <a:stretch>
            <a:fillRect/>
          </a:stretch>
        </p:blipFill>
        <p:spPr bwMode="auto">
          <a:xfrm>
            <a:off x="2195736" y="3140968"/>
            <a:ext cx="6948264" cy="334716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755576" y="-124495"/>
            <a:ext cx="792088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Система образования </a:t>
            </a:r>
            <a:r>
              <a:rPr kumimoji="0" lang="ru-RU" sz="3200" b="1" i="0" u="none" strike="noStrike" cap="none" normalizeH="0" baseline="0" dirty="0" err="1" smtClean="0">
                <a:ln>
                  <a:noFill/>
                </a:ln>
                <a:solidFill>
                  <a:schemeClr val="bg1"/>
                </a:solidFill>
                <a:effectLst/>
                <a:latin typeface="Monotype Corsiva" pitchFamily="66" charset="0"/>
                <a:ea typeface="Calibri" pitchFamily="34" charset="0"/>
                <a:cs typeface="Microsoft New Tai Lue" pitchFamily="34" charset="0"/>
              </a:rPr>
              <a:t>Дигорского</a:t>
            </a: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 района представлена 22 образовательными учреждениями, из них:</a:t>
            </a:r>
            <a:endParaRPr kumimoji="0" lang="ru-RU" sz="1400" b="1" i="0" u="none" strike="noStrike" cap="none" normalizeH="0" baseline="0" dirty="0" smtClean="0">
              <a:ln>
                <a:noFill/>
              </a:ln>
              <a:solidFill>
                <a:schemeClr val="bg1"/>
              </a:solidFill>
              <a:effectLst/>
              <a:latin typeface="Monotype Corsiva" pitchFamily="66" charset="0"/>
              <a:cs typeface="Microsoft New Tai Lue" pitchFamily="34" charset="0"/>
            </a:endParaRPr>
          </a:p>
          <a:p>
            <a:pPr marL="0" marR="0" lvl="0" indent="450850"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10 общеобразовательных учреждений (5 средних школ, 5 основных)</a:t>
            </a:r>
            <a:endParaRPr kumimoji="0" lang="ru-RU" sz="1400" b="1" i="0" u="none" strike="noStrike" cap="none" normalizeH="0" baseline="0" dirty="0" smtClean="0">
              <a:ln>
                <a:noFill/>
              </a:ln>
              <a:solidFill>
                <a:schemeClr val="bg1"/>
              </a:solidFill>
              <a:effectLst/>
              <a:latin typeface="Monotype Corsiva" pitchFamily="66" charset="0"/>
              <a:cs typeface="Microsoft New Tai Lue" pitchFamily="34" charset="0"/>
            </a:endParaRPr>
          </a:p>
          <a:p>
            <a:pPr marL="0" marR="0" lvl="0" indent="450850"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         9 дошкольных учреждений</a:t>
            </a:r>
            <a:endParaRPr kumimoji="0" lang="ru-RU" sz="1400" b="1" i="0" u="none" strike="noStrike" cap="none" normalizeH="0" baseline="0" dirty="0" smtClean="0">
              <a:ln>
                <a:noFill/>
              </a:ln>
              <a:solidFill>
                <a:schemeClr val="bg1"/>
              </a:solidFill>
              <a:effectLst/>
              <a:latin typeface="Monotype Corsiva" pitchFamily="66" charset="0"/>
              <a:cs typeface="Microsoft New Tai Lue" pitchFamily="34" charset="0"/>
            </a:endParaRPr>
          </a:p>
          <a:p>
            <a:pPr marL="0" marR="0" lvl="0" indent="450850"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         3 учреждения дополнительного образования: Дом детского творчества, Станция юных натуралистов, Детско-юношеская спортивная школа им. А.С. </a:t>
            </a:r>
            <a:r>
              <a:rPr kumimoji="0" lang="ru-RU" sz="3200" b="1" i="0" u="none" strike="noStrike" cap="none" normalizeH="0" baseline="0" dirty="0" err="1" smtClean="0">
                <a:ln>
                  <a:noFill/>
                </a:ln>
                <a:solidFill>
                  <a:schemeClr val="bg1"/>
                </a:solidFill>
                <a:effectLst/>
                <a:latin typeface="Monotype Corsiva" pitchFamily="66" charset="0"/>
                <a:ea typeface="Calibri" pitchFamily="34" charset="0"/>
                <a:cs typeface="Microsoft New Tai Lue" pitchFamily="34" charset="0"/>
              </a:rPr>
              <a:t>Фадзаева</a:t>
            </a: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 в которых обучается 1645 детей и молодежи. </a:t>
            </a:r>
          </a:p>
          <a:p>
            <a:pPr marL="0" marR="0" lvl="0" indent="450850"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Процесс обучения и воспитания охватывает более трех с половиной тысяч  детей, включая 1100  дошкольников, 2454  школьника.</a:t>
            </a:r>
            <a:r>
              <a:rPr kumimoji="0" lang="ru-RU" sz="1400" b="1" i="0" u="none" strike="noStrike" cap="none" normalizeH="0" baseline="0" dirty="0" smtClean="0">
                <a:ln>
                  <a:noFill/>
                </a:ln>
                <a:solidFill>
                  <a:schemeClr val="bg1"/>
                </a:solidFill>
                <a:effectLst/>
                <a:latin typeface="Monotype Corsiva" pitchFamily="66" charset="0"/>
                <a:cs typeface="Microsoft New Tai Lue" pitchFamily="34" charset="0"/>
              </a:rPr>
              <a:t> </a:t>
            </a:r>
            <a:endParaRPr kumimoji="0" lang="ru-RU" sz="4000" b="1" i="0" u="none" strike="noStrike" cap="none" normalizeH="0" baseline="0" dirty="0" smtClean="0">
              <a:ln>
                <a:noFill/>
              </a:ln>
              <a:solidFill>
                <a:schemeClr val="bg1"/>
              </a:solidFill>
              <a:effectLst/>
              <a:latin typeface="Monotype Corsiva" pitchFamily="66" charset="0"/>
              <a:cs typeface="Microsoft New Tai Lue"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LG\Downloads\IMG-20220322-WA0018 (1).jpg"/>
          <p:cNvPicPr>
            <a:picLocks noChangeAspect="1" noChangeArrowheads="1"/>
          </p:cNvPicPr>
          <p:nvPr/>
        </p:nvPicPr>
        <p:blipFill>
          <a:blip r:embed="rId2" cstate="print"/>
          <a:srcRect/>
          <a:stretch>
            <a:fillRect/>
          </a:stretch>
        </p:blipFill>
        <p:spPr bwMode="auto">
          <a:xfrm>
            <a:off x="323528" y="1124744"/>
            <a:ext cx="8460432" cy="429021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827584" y="246861"/>
            <a:ext cx="7848872"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chemeClr val="bg1"/>
                </a:solidFill>
                <a:effectLst/>
                <a:latin typeface="Monotype Corsiva" pitchFamily="66" charset="0"/>
                <a:ea typeface="Calibri" pitchFamily="34" charset="0"/>
                <a:cs typeface="Times New Roman" pitchFamily="18" charset="0"/>
              </a:rPr>
              <a:t>Во исполнение Указа Президента Российской Федерации  №599 от 07 мая 2012 года «О мерах по реализации государственной политики в области образования и науки» главными в муниципальной системе дополнительного образования детей являются сохранение и развитие инфраструктуры, обеспечение доступности и качества дополнительного образования, увеличение общего охвата детей в возрасте от 5 до 18 лет.</a:t>
            </a:r>
            <a:endParaRPr kumimoji="0" lang="ru-RU" sz="4000" b="1" i="0" u="none" strike="noStrike" cap="none" normalizeH="0" baseline="0" dirty="0" smtClean="0">
              <a:ln>
                <a:noFill/>
              </a:ln>
              <a:solidFill>
                <a:schemeClr val="bg1"/>
              </a:solidFill>
              <a:effectLst/>
              <a:latin typeface="Monotype Corsiva" pitchFamily="66"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cstate="print"/>
          <a:srcRect l="23989" t="27360" r="26756" b="8657"/>
          <a:stretch>
            <a:fillRect/>
          </a:stretch>
        </p:blipFill>
        <p:spPr bwMode="auto">
          <a:xfrm>
            <a:off x="668059" y="548680"/>
            <a:ext cx="8084836" cy="59046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611560" y="476672"/>
          <a:ext cx="7920880" cy="583264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827584" y="548680"/>
          <a:ext cx="7416824" cy="590465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noChangeArrowheads="1"/>
          </p:cNvPicPr>
          <p:nvPr/>
        </p:nvPicPr>
        <p:blipFill>
          <a:blip r:embed="rId2" cstate="print"/>
          <a:srcRect/>
          <a:stretch>
            <a:fillRect/>
          </a:stretch>
        </p:blipFill>
        <p:spPr bwMode="auto">
          <a:xfrm>
            <a:off x="755576" y="476672"/>
            <a:ext cx="7488832" cy="561925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anim calcmode="lin" valueType="num">
                                      <p:cBhvr>
                                        <p:cTn id="8" dur="10" fill="hold"/>
                                        <p:tgtEl>
                                          <p:spTgt spid="3"/>
                                        </p:tgtEl>
                                        <p:attrNameLst>
                                          <p:attrName>ppt_x</p:attrName>
                                        </p:attrNameLst>
                                      </p:cBhvr>
                                      <p:tavLst>
                                        <p:tav tm="0">
                                          <p:val>
                                            <p:strVal val="#ppt_x"/>
                                          </p:val>
                                        </p:tav>
                                        <p:tav tm="100000">
                                          <p:val>
                                            <p:strVal val="#ppt_x"/>
                                          </p:val>
                                        </p:tav>
                                      </p:tavLst>
                                    </p:anim>
                                    <p:anim calcmode="lin" valueType="num">
                                      <p:cBhvr>
                                        <p:cTn id="9" dur="1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noChangeArrowheads="1"/>
          </p:cNvPicPr>
          <p:nvPr/>
        </p:nvPicPr>
        <p:blipFill>
          <a:blip r:embed="rId2" cstate="print"/>
          <a:srcRect/>
          <a:stretch>
            <a:fillRect/>
          </a:stretch>
        </p:blipFill>
        <p:spPr bwMode="auto">
          <a:xfrm rot="1847928">
            <a:off x="4831831" y="457017"/>
            <a:ext cx="2820987" cy="3760788"/>
          </a:xfrm>
          <a:prstGeom prst="rect">
            <a:avLst/>
          </a:prstGeom>
          <a:noFill/>
          <a:ln w="9525">
            <a:noFill/>
            <a:miter lim="800000"/>
            <a:headEnd/>
            <a:tailEnd/>
          </a:ln>
        </p:spPr>
      </p:pic>
      <p:pic>
        <p:nvPicPr>
          <p:cNvPr id="2" name="Рисунок 1"/>
          <p:cNvPicPr>
            <a:picLocks noChangeAspect="1" noChangeArrowheads="1"/>
          </p:cNvPicPr>
          <p:nvPr/>
        </p:nvPicPr>
        <p:blipFill>
          <a:blip r:embed="rId3" cstate="print"/>
          <a:srcRect/>
          <a:stretch>
            <a:fillRect/>
          </a:stretch>
        </p:blipFill>
        <p:spPr bwMode="auto">
          <a:xfrm rot="19791735">
            <a:off x="872120" y="318342"/>
            <a:ext cx="2541587" cy="3387725"/>
          </a:xfrm>
          <a:prstGeom prst="rect">
            <a:avLst/>
          </a:prstGeom>
          <a:noFill/>
          <a:ln w="9525">
            <a:noFill/>
            <a:miter lim="800000"/>
            <a:headEnd/>
            <a:tailEnd/>
          </a:ln>
        </p:spPr>
      </p:pic>
      <p:pic>
        <p:nvPicPr>
          <p:cNvPr id="4" name="Рисунок 3"/>
          <p:cNvPicPr>
            <a:picLocks noChangeAspect="1" noChangeArrowheads="1"/>
          </p:cNvPicPr>
          <p:nvPr/>
        </p:nvPicPr>
        <p:blipFill>
          <a:blip r:embed="rId4" cstate="print"/>
          <a:srcRect/>
          <a:stretch>
            <a:fillRect/>
          </a:stretch>
        </p:blipFill>
        <p:spPr bwMode="auto">
          <a:xfrm rot="569433">
            <a:off x="5220072" y="3789040"/>
            <a:ext cx="3529012" cy="2184400"/>
          </a:xfrm>
          <a:prstGeom prst="rect">
            <a:avLst/>
          </a:prstGeom>
          <a:noFill/>
          <a:ln w="9525">
            <a:noFill/>
            <a:miter lim="800000"/>
            <a:headEnd/>
            <a:tailEnd/>
          </a:ln>
        </p:spPr>
      </p:pic>
      <p:pic>
        <p:nvPicPr>
          <p:cNvPr id="5" name="Рисунок 4"/>
          <p:cNvPicPr>
            <a:picLocks noChangeAspect="1" noChangeArrowheads="1"/>
          </p:cNvPicPr>
          <p:nvPr/>
        </p:nvPicPr>
        <p:blipFill>
          <a:blip r:embed="rId5" cstate="print"/>
          <a:srcRect/>
          <a:stretch>
            <a:fillRect/>
          </a:stretch>
        </p:blipFill>
        <p:spPr bwMode="auto">
          <a:xfrm rot="20884297">
            <a:off x="1137299" y="3625525"/>
            <a:ext cx="3516313" cy="26368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noChangeArrowheads="1"/>
          </p:cNvPicPr>
          <p:nvPr/>
        </p:nvPicPr>
        <p:blipFill>
          <a:blip r:embed="rId2" cstate="print"/>
          <a:srcRect/>
          <a:stretch>
            <a:fillRect/>
          </a:stretch>
        </p:blipFill>
        <p:spPr bwMode="auto">
          <a:xfrm rot="826501">
            <a:off x="5829185" y="2692810"/>
            <a:ext cx="2722563" cy="3630613"/>
          </a:xfrm>
          <a:prstGeom prst="rect">
            <a:avLst/>
          </a:prstGeom>
          <a:noFill/>
          <a:ln w="9525">
            <a:noFill/>
            <a:miter lim="800000"/>
            <a:headEnd/>
            <a:tailEnd/>
          </a:ln>
        </p:spPr>
      </p:pic>
      <p:pic>
        <p:nvPicPr>
          <p:cNvPr id="2" name="Рисунок 8"/>
          <p:cNvPicPr>
            <a:picLocks noChangeAspect="1" noChangeArrowheads="1"/>
          </p:cNvPicPr>
          <p:nvPr/>
        </p:nvPicPr>
        <p:blipFill>
          <a:blip r:embed="rId3" cstate="print"/>
          <a:srcRect/>
          <a:stretch>
            <a:fillRect/>
          </a:stretch>
        </p:blipFill>
        <p:spPr bwMode="auto">
          <a:xfrm>
            <a:off x="1835696" y="260648"/>
            <a:ext cx="5652279" cy="3312368"/>
          </a:xfrm>
          <a:prstGeom prst="rect">
            <a:avLst/>
          </a:prstGeom>
          <a:noFill/>
          <a:ln w="9525">
            <a:noFill/>
            <a:miter lim="800000"/>
            <a:headEnd/>
            <a:tailEnd/>
          </a:ln>
        </p:spPr>
      </p:pic>
      <p:pic>
        <p:nvPicPr>
          <p:cNvPr id="4" name="Рисунок 3"/>
          <p:cNvPicPr>
            <a:picLocks noChangeAspect="1" noChangeArrowheads="1"/>
          </p:cNvPicPr>
          <p:nvPr/>
        </p:nvPicPr>
        <p:blipFill>
          <a:blip r:embed="rId4" cstate="print"/>
          <a:srcRect/>
          <a:stretch>
            <a:fillRect/>
          </a:stretch>
        </p:blipFill>
        <p:spPr bwMode="auto">
          <a:xfrm rot="20084412">
            <a:off x="1326311" y="2830498"/>
            <a:ext cx="2716212" cy="36210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Диаграмма 3"/>
          <p:cNvGraphicFramePr/>
          <p:nvPr/>
        </p:nvGraphicFramePr>
        <p:xfrm>
          <a:off x="179512" y="0"/>
          <a:ext cx="8964488" cy="68484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76672"/>
            <a:ext cx="7704856" cy="6001643"/>
          </a:xfrm>
          <a:prstGeom prst="rect">
            <a:avLst/>
          </a:prstGeom>
        </p:spPr>
        <p:txBody>
          <a:bodyPr wrap="square">
            <a:spAutoFit/>
          </a:bodyPr>
          <a:lstStyle/>
          <a:p>
            <a:r>
              <a:rPr lang="ru-RU" sz="2800" b="1" dirty="0" smtClean="0">
                <a:solidFill>
                  <a:schemeClr val="bg1"/>
                </a:solidFill>
                <a:latin typeface="Monotype Corsiva" pitchFamily="66" charset="0"/>
              </a:rPr>
              <a:t>Охват дополнительным образованием в настоящее время в районе обеспечивается учреждениями дополнительного образования и общеобразовательными организациями. В условиях дефицита педагогических кадров, решая вопросы организации дополнительного образования в школах, мы привлекаем к работе опытных педагогов учреждений дополнительного образования. У нас  9 педагогов дополнительного образования  работают  в школах.	Образовательные организации  переходят на бюджетное финансирование, получают лицензии на право ведения образовательной деятельности по дополнительным общеобразовательным программам.</a:t>
            </a:r>
            <a:endParaRPr lang="ru-RU" sz="2000" b="1" dirty="0" smtClean="0">
              <a:solidFill>
                <a:schemeClr val="bg1"/>
              </a:solidFill>
              <a:latin typeface="Monotype Corsiva" pitchFamily="66" charset="0"/>
            </a:endParaRPr>
          </a:p>
          <a:p>
            <a:r>
              <a:rPr lang="ru-RU" sz="2000" dirty="0" smtClean="0"/>
              <a:t>	</a:t>
            </a:r>
            <a:endParaRPr lang="ru-RU"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51520" y="417169"/>
            <a:ext cx="828092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sz="44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В образовательных организациях района  работает 413 педагогов. Из которых молодых специалистов до 3-х лет работы –38, педагогов пенсионного и </a:t>
            </a:r>
            <a:r>
              <a:rPr kumimoji="0" lang="ru-RU" sz="4400" b="1" i="0" u="none" strike="noStrike" cap="none" normalizeH="0" baseline="0" dirty="0" err="1" smtClean="0">
                <a:ln>
                  <a:noFill/>
                </a:ln>
                <a:solidFill>
                  <a:schemeClr val="bg1"/>
                </a:solidFill>
                <a:effectLst/>
                <a:latin typeface="Monotype Corsiva" pitchFamily="66" charset="0"/>
                <a:ea typeface="Calibri" pitchFamily="34" charset="0"/>
                <a:cs typeface="Microsoft New Tai Lue" pitchFamily="34" charset="0"/>
              </a:rPr>
              <a:t>предпенсионного</a:t>
            </a:r>
            <a:r>
              <a:rPr kumimoji="0" lang="ru-RU" sz="44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 возраста – 159 .</a:t>
            </a:r>
            <a:endParaRPr kumimoji="0" lang="ru-RU" sz="2000" b="1" i="0" u="none" strike="noStrike" cap="none" normalizeH="0" baseline="0" dirty="0" smtClean="0">
              <a:ln>
                <a:noFill/>
              </a:ln>
              <a:solidFill>
                <a:schemeClr val="bg1"/>
              </a:solidFill>
              <a:effectLst/>
              <a:latin typeface="Monotype Corsiva" pitchFamily="66" charset="0"/>
              <a:cs typeface="Microsoft New Tai Lue" pitchFamily="34" charset="0"/>
            </a:endParaRPr>
          </a:p>
          <a:p>
            <a:pPr marL="0" marR="0" lvl="0" indent="450850" defTabSz="914400" rtl="0" eaLnBrk="0" fontAlgn="base" latinLnBrk="0" hangingPunct="0">
              <a:lnSpc>
                <a:spcPct val="100000"/>
              </a:lnSpc>
              <a:spcBef>
                <a:spcPct val="0"/>
              </a:spcBef>
              <a:spcAft>
                <a:spcPct val="0"/>
              </a:spcAft>
              <a:buClrTx/>
              <a:buSzTx/>
              <a:buFontTx/>
              <a:buNone/>
              <a:tabLst/>
            </a:pPr>
            <a:r>
              <a:rPr kumimoji="0" lang="ru-RU" sz="44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В системе дополнительного образования работает 72 педагога</a:t>
            </a:r>
            <a:r>
              <a:rPr kumimoji="0" lang="ru-RU" sz="1600" b="1" i="0" u="none" strike="noStrike" cap="none" normalizeH="0" baseline="0" dirty="0" smtClean="0">
                <a:ln>
                  <a:noFill/>
                </a:ln>
                <a:solidFill>
                  <a:schemeClr val="bg1"/>
                </a:solidFill>
                <a:effectLst/>
                <a:latin typeface="Monotype Corsiva" pitchFamily="66" charset="0"/>
                <a:ea typeface="Calibri" pitchFamily="34" charset="0"/>
                <a:cs typeface="Times New Roman" pitchFamily="18" charset="0"/>
              </a:rPr>
              <a:t>.</a:t>
            </a:r>
            <a:endParaRPr kumimoji="0" lang="ru-RU" sz="1800" b="1" i="0" u="none" strike="noStrike" cap="none" normalizeH="0" baseline="0" dirty="0" smtClean="0">
              <a:ln>
                <a:noFill/>
              </a:ln>
              <a:solidFill>
                <a:schemeClr val="bg1"/>
              </a:solidFill>
              <a:effectLst/>
              <a:latin typeface="Monotype Corsiva" pitchFamily="66"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LG\Downloads\personificate.jpg"/>
          <p:cNvPicPr>
            <a:picLocks noChangeAspect="1" noChangeArrowheads="1"/>
          </p:cNvPicPr>
          <p:nvPr/>
        </p:nvPicPr>
        <p:blipFill>
          <a:blip r:embed="rId2" cstate="print"/>
          <a:srcRect/>
          <a:stretch>
            <a:fillRect/>
          </a:stretch>
        </p:blipFill>
        <p:spPr bwMode="auto">
          <a:xfrm>
            <a:off x="0" y="1268760"/>
            <a:ext cx="9144000" cy="3175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0"/>
            <a:ext cx="7848872" cy="6740307"/>
          </a:xfrm>
          <a:prstGeom prst="rect">
            <a:avLst/>
          </a:prstGeom>
        </p:spPr>
        <p:txBody>
          <a:bodyPr wrap="square">
            <a:spAutoFit/>
          </a:bodyPr>
          <a:lstStyle/>
          <a:p>
            <a:r>
              <a:rPr lang="ru-RU" sz="3600" b="1" dirty="0">
                <a:solidFill>
                  <a:schemeClr val="bg1"/>
                </a:solidFill>
                <a:latin typeface="Monotype Corsiva" pitchFamily="66" charset="0"/>
              </a:rPr>
              <a:t>Данная система введена в нашем районе с  2019 года. Непосредственное внедрение  системы персонифицированного финансирования  требовало участия властей  местного уровня, поэтому между Министерством образования и науки </a:t>
            </a:r>
            <a:r>
              <a:rPr lang="ru-RU" sz="3600" b="1" dirty="0" err="1">
                <a:solidFill>
                  <a:schemeClr val="bg1"/>
                </a:solidFill>
                <a:latin typeface="Monotype Corsiva" pitchFamily="66" charset="0"/>
              </a:rPr>
              <a:t>РСО-Алания</a:t>
            </a:r>
            <a:r>
              <a:rPr lang="ru-RU" sz="3600" b="1" dirty="0">
                <a:solidFill>
                  <a:schemeClr val="bg1"/>
                </a:solidFill>
                <a:latin typeface="Monotype Corsiva" pitchFamily="66" charset="0"/>
              </a:rPr>
              <a:t> и Главой муниципального образования </a:t>
            </a:r>
            <a:r>
              <a:rPr lang="ru-RU" sz="3600" b="1" dirty="0" err="1">
                <a:solidFill>
                  <a:schemeClr val="bg1"/>
                </a:solidFill>
                <a:latin typeface="Monotype Corsiva" pitchFamily="66" charset="0"/>
              </a:rPr>
              <a:t>Дигорский</a:t>
            </a:r>
            <a:r>
              <a:rPr lang="ru-RU" sz="3600" b="1" dirty="0">
                <a:solidFill>
                  <a:schemeClr val="bg1"/>
                </a:solidFill>
                <a:latin typeface="Monotype Corsiva" pitchFamily="66" charset="0"/>
              </a:rPr>
              <a:t> район заключено Соглашение о сотрудничестве по реализации системы персонифицированного финансирования дополнительного образования детей.</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95536" y="26627"/>
            <a:ext cx="842493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Monotype Corsiva" pitchFamily="66" charset="0"/>
                <a:ea typeface="Calibri" pitchFamily="34" charset="0"/>
                <a:cs typeface="Times New Roman" pitchFamily="18" charset="0"/>
              </a:rPr>
              <a:t>«</a:t>
            </a:r>
            <a:r>
              <a:rPr kumimoji="0" lang="ru-RU" sz="4000" b="1" i="0" u="none" strike="noStrike" cap="none" normalizeH="0" baseline="0" dirty="0" smtClean="0">
                <a:ln>
                  <a:noFill/>
                </a:ln>
                <a:solidFill>
                  <a:schemeClr val="bg1"/>
                </a:solidFill>
                <a:effectLst/>
                <a:latin typeface="Monotype Corsiva" pitchFamily="66" charset="0"/>
                <a:ea typeface="Calibri" pitchFamily="34" charset="0"/>
                <a:cs typeface="Times New Roman" pitchFamily="18" charset="0"/>
              </a:rPr>
              <a:t>Дорожная карта» портала поддержки состояла из 15 шагов. Благодаря высококачественной информационной поддержке и консультативной  помощи Министерства образования нашей республики, Регионального модельного центра во главе с руководителем Ивановой Светланой Валентиновной,  в декабре  2019 года все 15 шагов дорожной карты нами были успешно выполнены. </a:t>
            </a:r>
            <a:endParaRPr kumimoji="0" lang="ru-RU" sz="2000" b="1" i="0" u="none" strike="noStrike" cap="none" normalizeH="0" baseline="0" dirty="0" smtClean="0">
              <a:ln>
                <a:noFill/>
              </a:ln>
              <a:solidFill>
                <a:schemeClr val="bg1"/>
              </a:solidFill>
              <a:effectLst/>
              <a:latin typeface="Monotype Corsiva" pitchFamily="66"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95536" y="190164"/>
            <a:ext cx="8424936"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Times New Roman" pitchFamily="18" charset="0"/>
              </a:rPr>
              <a:t>Следующая важная задача, которая стояла перед муниципальной властью, это  создание муниципального оператора персонифицированного финансирования. Для этого в августе 2019 года  было создано Муниципальное автономное  учреждение  «Информационно-методический центр развитие образования </a:t>
            </a:r>
            <a:r>
              <a:rPr kumimoji="0" lang="ru-RU" sz="3200" b="1" i="0" u="none" strike="noStrike" cap="none" normalizeH="0" baseline="0" dirty="0" err="1" smtClean="0">
                <a:ln>
                  <a:noFill/>
                </a:ln>
                <a:solidFill>
                  <a:schemeClr val="bg1"/>
                </a:solidFill>
                <a:effectLst/>
                <a:latin typeface="Monotype Corsiva" pitchFamily="66" charset="0"/>
                <a:ea typeface="Calibri" pitchFamily="34" charset="0"/>
                <a:cs typeface="Times New Roman" pitchFamily="18" charset="0"/>
              </a:rPr>
              <a:t>Дигорского</a:t>
            </a:r>
            <a:r>
              <a:rPr kumimoji="0" lang="ru-RU" sz="3200" b="1" i="0" u="none" strike="noStrike" cap="none" normalizeH="0" baseline="0" dirty="0" smtClean="0">
                <a:ln>
                  <a:noFill/>
                </a:ln>
                <a:solidFill>
                  <a:schemeClr val="bg1"/>
                </a:solidFill>
                <a:effectLst/>
                <a:latin typeface="Monotype Corsiva" pitchFamily="66" charset="0"/>
                <a:ea typeface="Calibri" pitchFamily="34" charset="0"/>
                <a:cs typeface="Times New Roman" pitchFamily="18" charset="0"/>
              </a:rPr>
              <a:t> района» - уполномоченная организация. Это позволило нам успешно апробировать новый механизм  финансирования. Приятно отметить, что наш район стал первым в этом направлении и успешно справился с поставленной задачей.</a:t>
            </a:r>
            <a:endParaRPr kumimoji="0" lang="ru-RU" sz="4000" b="1" i="0" u="none" strike="noStrike" cap="none" normalizeH="0" baseline="0" dirty="0" smtClean="0">
              <a:ln>
                <a:noFill/>
              </a:ln>
              <a:solidFill>
                <a:schemeClr val="bg1"/>
              </a:solidFill>
              <a:effectLst/>
              <a:latin typeface="Monotype Corsiva" pitchFamily="66"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l="18183" t="9197" r="13936" b="22746"/>
          <a:stretch>
            <a:fillRect/>
          </a:stretch>
        </p:blipFill>
        <p:spPr>
          <a:xfrm>
            <a:off x="0" y="0"/>
            <a:ext cx="4032448" cy="2664296"/>
          </a:xfrm>
          <a:prstGeom prst="rect">
            <a:avLst/>
          </a:prstGeom>
        </p:spPr>
      </p:pic>
      <p:pic>
        <p:nvPicPr>
          <p:cNvPr id="3" name="Рисунок 2" descr="http://uodigor.mvport.ru/Portals/61/images4/1.1.jpg?ver=2019-09-19-125952-463"/>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052164" y="0"/>
            <a:ext cx="5091836" cy="2867025"/>
          </a:xfrm>
          <a:prstGeom prst="rect">
            <a:avLst/>
          </a:prstGeom>
          <a:noFill/>
          <a:ln>
            <a:noFill/>
          </a:ln>
        </p:spPr>
      </p:pic>
      <p:pic>
        <p:nvPicPr>
          <p:cNvPr id="4" name="Рисунок 3" descr="http://uodigor.mvport.ru/Portals/61/images4/1.2.jpg?ver=2019-09-19-130009-133"/>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0" y="2780928"/>
            <a:ext cx="5292080" cy="3816424"/>
          </a:xfrm>
          <a:prstGeom prst="rect">
            <a:avLst/>
          </a:prstGeom>
          <a:noFill/>
          <a:ln>
            <a:noFill/>
          </a:ln>
        </p:spPr>
      </p:pic>
      <p:pic>
        <p:nvPicPr>
          <p:cNvPr id="5" name="Рисунок 4" descr="http://uodigor.mvport.ru/Portals/61/images4/1.3.jpg?ver=2019-09-19-130026-060"/>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5364088" y="3212976"/>
            <a:ext cx="3275856" cy="257054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uodigor.mvport.ru/Portals/61/images4/%D0%B03.jpg?ver=2019-09-03-173204-707"/>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0" y="0"/>
            <a:ext cx="4972050" cy="3729038"/>
          </a:xfrm>
          <a:prstGeom prst="rect">
            <a:avLst/>
          </a:prstGeom>
          <a:noFill/>
          <a:ln>
            <a:noFill/>
          </a:ln>
        </p:spPr>
      </p:pic>
      <p:pic>
        <p:nvPicPr>
          <p:cNvPr id="3" name="Рисунок 2" descr="http://uodigor.mvport.ru/Portals/61/images4/%D1%8B1.jpg?ver=2019-09-03-173830-773"/>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4381500" y="1916832"/>
            <a:ext cx="4762500" cy="2676525"/>
          </a:xfrm>
          <a:prstGeom prst="rect">
            <a:avLst/>
          </a:prstGeom>
          <a:noFill/>
          <a:ln>
            <a:noFill/>
          </a:ln>
        </p:spPr>
      </p:pic>
      <p:pic>
        <p:nvPicPr>
          <p:cNvPr id="4" name="Рисунок 3" descr="http://uodigor.mvport.ru/Portals/61/images4/%D1%8B5.jpg?ver=2019-09-03-173951-977"/>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cx1="http://schemas.microsoft.com/office/drawing/2015/9/8/chartex" xmlns:cx="http://schemas.microsoft.com/office/drawing/2014/chartex" xmlns:wpc="http://schemas.microsoft.com/office/word/2010/wordprocessingCanvas" xmlns="" val="0"/>
              </a:ext>
            </a:extLst>
          </a:blip>
          <a:srcRect/>
          <a:stretch>
            <a:fillRect/>
          </a:stretch>
        </p:blipFill>
        <p:spPr bwMode="auto">
          <a:xfrm>
            <a:off x="395536" y="3861048"/>
            <a:ext cx="4762500" cy="2676525"/>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1043608" y="548680"/>
          <a:ext cx="7200800" cy="57606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000" dirty="0" smtClean="0">
                <a:solidFill>
                  <a:schemeClr val="bg1"/>
                </a:solidFill>
                <a:latin typeface="Monotype Corsiva" pitchFamily="66" charset="0"/>
              </a:rPr>
              <a:t>Дом детского творчества</a:t>
            </a:r>
            <a:endParaRPr lang="ru-RU" sz="6000" dirty="0">
              <a:solidFill>
                <a:schemeClr val="bg1"/>
              </a:solidFill>
              <a:latin typeface="Monotype Corsiva" pitchFamily="66" charset="0"/>
            </a:endParaRPr>
          </a:p>
        </p:txBody>
      </p:sp>
      <p:pic>
        <p:nvPicPr>
          <p:cNvPr id="21505" name="Picture 1" descr="G:\Новая папка (3)\Фото\cover_188179000_281541453677069_1283807516946579017_n.jpg"/>
          <p:cNvPicPr>
            <a:picLocks noChangeAspect="1" noChangeArrowheads="1"/>
          </p:cNvPicPr>
          <p:nvPr/>
        </p:nvPicPr>
        <p:blipFill>
          <a:blip r:embed="rId2" cstate="print"/>
          <a:srcRect/>
          <a:stretch>
            <a:fillRect/>
          </a:stretch>
        </p:blipFill>
        <p:spPr bwMode="auto">
          <a:xfrm rot="20385217">
            <a:off x="602340" y="1935419"/>
            <a:ext cx="4476033" cy="4280331"/>
          </a:xfrm>
          <a:prstGeom prst="rect">
            <a:avLst/>
          </a:prstGeom>
          <a:noFill/>
        </p:spPr>
      </p:pic>
      <p:pic>
        <p:nvPicPr>
          <p:cNvPr id="21507" name="Picture 3" descr="G:\Новая папка (3)\Новая папка\Screenshot_20220313_185406.jpg"/>
          <p:cNvPicPr>
            <a:picLocks noChangeAspect="1" noChangeArrowheads="1"/>
          </p:cNvPicPr>
          <p:nvPr/>
        </p:nvPicPr>
        <p:blipFill>
          <a:blip r:embed="rId3" cstate="print"/>
          <a:srcRect/>
          <a:stretch>
            <a:fillRect/>
          </a:stretch>
        </p:blipFill>
        <p:spPr bwMode="auto">
          <a:xfrm rot="704855">
            <a:off x="5796136" y="2564904"/>
            <a:ext cx="2963914" cy="3710381"/>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5400000">
            <a:off x="4644008" y="2348880"/>
            <a:ext cx="5832648" cy="2232248"/>
          </a:xfrm>
        </p:spPr>
        <p:txBody>
          <a:bodyPr vert="vert270">
            <a:normAutofit/>
          </a:bodyPr>
          <a:lstStyle/>
          <a:p>
            <a:r>
              <a:rPr lang="ru-RU" sz="5400" b="1" dirty="0" smtClean="0">
                <a:solidFill>
                  <a:schemeClr val="bg1"/>
                </a:solidFill>
                <a:latin typeface="Monotype Corsiva" pitchFamily="66" charset="0"/>
              </a:rPr>
              <a:t>Театр</a:t>
            </a:r>
            <a:br>
              <a:rPr lang="ru-RU" sz="5400" b="1" dirty="0" smtClean="0">
                <a:solidFill>
                  <a:schemeClr val="bg1"/>
                </a:solidFill>
                <a:latin typeface="Monotype Corsiva" pitchFamily="66" charset="0"/>
              </a:rPr>
            </a:br>
            <a:r>
              <a:rPr lang="ru-RU" sz="5400" b="1" dirty="0" smtClean="0">
                <a:solidFill>
                  <a:schemeClr val="bg1"/>
                </a:solidFill>
                <a:latin typeface="Monotype Corsiva" pitchFamily="66" charset="0"/>
              </a:rPr>
              <a:t>мод </a:t>
            </a:r>
            <a:endParaRPr lang="ru-RU" sz="5400" b="1" dirty="0">
              <a:solidFill>
                <a:schemeClr val="bg1"/>
              </a:solidFill>
              <a:latin typeface="Monotype Corsiva" pitchFamily="66" charset="0"/>
            </a:endParaRPr>
          </a:p>
        </p:txBody>
      </p:sp>
      <p:pic>
        <p:nvPicPr>
          <p:cNvPr id="1026" name="Picture 2" descr="G:\Новая папка (3)\post_79828225_157731605530674_7567123844140788025_n.jpg"/>
          <p:cNvPicPr>
            <a:picLocks noChangeAspect="1" noChangeArrowheads="1"/>
          </p:cNvPicPr>
          <p:nvPr/>
        </p:nvPicPr>
        <p:blipFill>
          <a:blip r:embed="rId2" cstate="print"/>
          <a:srcRect/>
          <a:stretch>
            <a:fillRect/>
          </a:stretch>
        </p:blipFill>
        <p:spPr bwMode="auto">
          <a:xfrm>
            <a:off x="251520" y="476672"/>
            <a:ext cx="5912786" cy="574874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G:\Новая папка (3)\cover_130305881_767883400490218_5245179482120451849_n.jpg"/>
          <p:cNvPicPr>
            <a:picLocks noChangeAspect="1" noChangeArrowheads="1"/>
          </p:cNvPicPr>
          <p:nvPr/>
        </p:nvPicPr>
        <p:blipFill>
          <a:blip r:embed="rId2" cstate="print"/>
          <a:srcRect/>
          <a:stretch>
            <a:fillRect/>
          </a:stretch>
        </p:blipFill>
        <p:spPr bwMode="auto">
          <a:xfrm rot="572950">
            <a:off x="3563888" y="1556792"/>
            <a:ext cx="5013176" cy="5013176"/>
          </a:xfrm>
          <a:prstGeom prst="rect">
            <a:avLst/>
          </a:prstGeom>
          <a:noFill/>
        </p:spPr>
      </p:pic>
      <p:pic>
        <p:nvPicPr>
          <p:cNvPr id="9218" name="Picture 2" descr="G:\Новая папка (3)\cover_123625691_648358705834686_3935486714951518398_n.jpg"/>
          <p:cNvPicPr>
            <a:picLocks noChangeAspect="1" noChangeArrowheads="1"/>
          </p:cNvPicPr>
          <p:nvPr/>
        </p:nvPicPr>
        <p:blipFill>
          <a:blip r:embed="rId3" cstate="print"/>
          <a:srcRect/>
          <a:stretch>
            <a:fillRect/>
          </a:stretch>
        </p:blipFill>
        <p:spPr bwMode="auto">
          <a:xfrm rot="21332396">
            <a:off x="415659" y="424787"/>
            <a:ext cx="4392488" cy="439248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0" y="1764744"/>
          <a:ext cx="9073008" cy="5120640"/>
        </p:xfrm>
        <a:graphic>
          <a:graphicData uri="http://schemas.openxmlformats.org/drawingml/2006/table">
            <a:tbl>
              <a:tblPr/>
              <a:tblGrid>
                <a:gridCol w="2569439"/>
                <a:gridCol w="1255625"/>
                <a:gridCol w="1438176"/>
                <a:gridCol w="1349700"/>
                <a:gridCol w="2460068"/>
              </a:tblGrid>
              <a:tr h="1041679">
                <a:tc>
                  <a:txBody>
                    <a:bodyPr/>
                    <a:lstStyle/>
                    <a:p>
                      <a:pPr fontAlgn="auto">
                        <a:spcAft>
                          <a:spcPts val="0"/>
                        </a:spcAft>
                      </a:pPr>
                      <a:endParaRPr lang="ru-RU" sz="2800" b="1" kern="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endParaRPr lang="ru-RU" sz="2800" b="1" kern="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В школах</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В ДОУ</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В дополнительном образовании</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1679">
                <a:tc>
                  <a:txBody>
                    <a:bodyPr/>
                    <a:lstStyle/>
                    <a:p>
                      <a:pPr fontAlgn="auto">
                        <a:spcAft>
                          <a:spcPts val="0"/>
                        </a:spcAft>
                      </a:pPr>
                      <a:r>
                        <a:rPr lang="ru-RU" sz="2800" b="1" kern="0" dirty="0">
                          <a:solidFill>
                            <a:schemeClr val="bg1"/>
                          </a:solidFill>
                          <a:latin typeface="Monotype Corsiva" pitchFamily="66" charset="0"/>
                          <a:ea typeface="Calibri"/>
                          <a:cs typeface="Times New Roman"/>
                        </a:rPr>
                        <a:t>Всего </a:t>
                      </a:r>
                      <a:r>
                        <a:rPr lang="ru-RU" sz="2800" b="1" kern="0" dirty="0" err="1">
                          <a:solidFill>
                            <a:schemeClr val="bg1"/>
                          </a:solidFill>
                          <a:latin typeface="Monotype Corsiva" pitchFamily="66" charset="0"/>
                          <a:ea typeface="Calibri"/>
                          <a:cs typeface="Times New Roman"/>
                        </a:rPr>
                        <a:t>педработников</a:t>
                      </a:r>
                      <a:r>
                        <a:rPr lang="ru-RU" sz="2800" b="1" kern="0" dirty="0">
                          <a:solidFill>
                            <a:schemeClr val="bg1"/>
                          </a:solidFill>
                          <a:latin typeface="Monotype Corsiva" pitchFamily="66" charset="0"/>
                          <a:ea typeface="Calibri"/>
                          <a:cs typeface="Times New Roman"/>
                        </a:rPr>
                        <a:t>  в районе</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413</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227</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114</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72</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0872">
                <a:tc>
                  <a:txBody>
                    <a:bodyPr/>
                    <a:lstStyle/>
                    <a:p>
                      <a:pPr fontAlgn="auto">
                        <a:spcAft>
                          <a:spcPts val="0"/>
                        </a:spcAft>
                      </a:pPr>
                      <a:r>
                        <a:rPr lang="ru-RU" sz="2800" b="1" kern="0">
                          <a:solidFill>
                            <a:schemeClr val="bg1"/>
                          </a:solidFill>
                          <a:latin typeface="Monotype Corsiva" pitchFamily="66" charset="0"/>
                          <a:ea typeface="Calibri"/>
                          <a:cs typeface="Times New Roman"/>
                        </a:rPr>
                        <a:t>Молодых специалистов до 3-х лет</a:t>
                      </a:r>
                      <a:endParaRPr lang="ru-RU" sz="2000" b="1" kern="15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a:solidFill>
                            <a:schemeClr val="bg1"/>
                          </a:solidFill>
                          <a:latin typeface="Monotype Corsiva" pitchFamily="66" charset="0"/>
                          <a:ea typeface="Calibri"/>
                          <a:cs typeface="Times New Roman"/>
                        </a:rPr>
                        <a:t>38</a:t>
                      </a:r>
                      <a:endParaRPr lang="ru-RU" sz="2000" b="1" kern="15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a:solidFill>
                            <a:schemeClr val="bg1"/>
                          </a:solidFill>
                          <a:latin typeface="Monotype Corsiva" pitchFamily="66" charset="0"/>
                          <a:ea typeface="Calibri"/>
                          <a:cs typeface="Times New Roman"/>
                        </a:rPr>
                        <a:t>22</a:t>
                      </a:r>
                      <a:endParaRPr lang="ru-RU" sz="2000" b="1" kern="15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13</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3</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072">
                <a:tc>
                  <a:txBody>
                    <a:bodyPr/>
                    <a:lstStyle/>
                    <a:p>
                      <a:pPr fontAlgn="auto">
                        <a:spcAft>
                          <a:spcPts val="0"/>
                        </a:spcAft>
                      </a:pPr>
                      <a:r>
                        <a:rPr lang="ru-RU" sz="2800" b="1" kern="0" dirty="0" err="1">
                          <a:solidFill>
                            <a:schemeClr val="bg1"/>
                          </a:solidFill>
                          <a:latin typeface="Monotype Corsiva" pitchFamily="66" charset="0"/>
                          <a:ea typeface="Calibri"/>
                          <a:cs typeface="Times New Roman"/>
                        </a:rPr>
                        <a:t>Предпенсионного</a:t>
                      </a:r>
                      <a:r>
                        <a:rPr lang="ru-RU" sz="2800" b="1" kern="0" dirty="0">
                          <a:solidFill>
                            <a:schemeClr val="bg1"/>
                          </a:solidFill>
                          <a:latin typeface="Monotype Corsiva" pitchFamily="66" charset="0"/>
                          <a:ea typeface="Calibri"/>
                          <a:cs typeface="Times New Roman"/>
                        </a:rPr>
                        <a:t> и пенсионного возраста </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a:solidFill>
                            <a:schemeClr val="bg1"/>
                          </a:solidFill>
                          <a:latin typeface="Monotype Corsiva" pitchFamily="66" charset="0"/>
                          <a:ea typeface="Calibri"/>
                          <a:cs typeface="Times New Roman"/>
                        </a:rPr>
                        <a:t>159  </a:t>
                      </a:r>
                      <a:endParaRPr lang="ru-RU" sz="2000" b="1" kern="15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a:solidFill>
                            <a:schemeClr val="bg1"/>
                          </a:solidFill>
                          <a:latin typeface="Monotype Corsiva" pitchFamily="66" charset="0"/>
                          <a:ea typeface="Calibri"/>
                          <a:cs typeface="Times New Roman"/>
                        </a:rPr>
                        <a:t>133</a:t>
                      </a:r>
                      <a:endParaRPr lang="ru-RU" sz="2000" b="1" kern="15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30</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auto">
                        <a:spcAft>
                          <a:spcPts val="0"/>
                        </a:spcAft>
                      </a:pPr>
                      <a:r>
                        <a:rPr lang="ru-RU" sz="2800" b="1" kern="0" dirty="0">
                          <a:solidFill>
                            <a:schemeClr val="bg1"/>
                          </a:solidFill>
                          <a:latin typeface="Monotype Corsiva" pitchFamily="66" charset="0"/>
                          <a:ea typeface="Calibri"/>
                          <a:cs typeface="Times New Roman"/>
                        </a:rPr>
                        <a:t>26</a:t>
                      </a:r>
                      <a:endParaRPr lang="ru-RU" sz="2000" b="1" kern="150" dirty="0">
                        <a:solidFill>
                          <a:schemeClr val="bg1"/>
                        </a:solidFill>
                        <a:latin typeface="Monotype Corsiva"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409" name="Rectangle 1"/>
          <p:cNvSpPr>
            <a:spLocks noChangeArrowheads="1"/>
          </p:cNvSpPr>
          <p:nvPr/>
        </p:nvSpPr>
        <p:spPr bwMode="auto">
          <a:xfrm>
            <a:off x="611560" y="0"/>
            <a:ext cx="7704856"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Сведения</a:t>
            </a:r>
            <a:endParaRPr kumimoji="0" lang="ru-RU" b="0" i="0" u="none" strike="noStrike" cap="none" normalizeH="0" baseline="0" dirty="0" smtClean="0">
              <a:ln>
                <a:noFill/>
              </a:ln>
              <a:solidFill>
                <a:schemeClr val="bg1"/>
              </a:solidFill>
              <a:effectLst/>
              <a:latin typeface="Monotype Corsiva" pitchFamily="66" charset="0"/>
              <a:cs typeface="Microsoft New Tai Lue"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40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о кадровом составе образовательных учреждений </a:t>
            </a:r>
            <a:r>
              <a:rPr kumimoji="0" lang="ru-RU" sz="4000" b="1" i="0" u="none" strike="noStrike" cap="none" normalizeH="0" baseline="0" dirty="0" err="1" smtClean="0">
                <a:ln>
                  <a:noFill/>
                </a:ln>
                <a:solidFill>
                  <a:schemeClr val="bg1"/>
                </a:solidFill>
                <a:effectLst/>
                <a:latin typeface="Monotype Corsiva" pitchFamily="66" charset="0"/>
                <a:ea typeface="Calibri" pitchFamily="34" charset="0"/>
                <a:cs typeface="Microsoft New Tai Lue" pitchFamily="34" charset="0"/>
              </a:rPr>
              <a:t>Дигорского</a:t>
            </a:r>
            <a:r>
              <a:rPr kumimoji="0" lang="ru-RU" sz="4000" b="1" i="0" u="none" strike="noStrike" cap="none" normalizeH="0" baseline="0" dirty="0" smtClean="0">
                <a:ln>
                  <a:noFill/>
                </a:ln>
                <a:solidFill>
                  <a:schemeClr val="bg1"/>
                </a:solidFill>
                <a:effectLst/>
                <a:latin typeface="Monotype Corsiva" pitchFamily="66" charset="0"/>
                <a:ea typeface="Calibri" pitchFamily="34" charset="0"/>
                <a:cs typeface="Microsoft New Tai Lue" pitchFamily="34" charset="0"/>
              </a:rPr>
              <a:t> района  </a:t>
            </a:r>
            <a:endParaRPr kumimoji="0" lang="ru-RU" b="0" i="0" u="none" strike="noStrike" cap="none" normalizeH="0" baseline="0" dirty="0" smtClean="0">
              <a:ln>
                <a:noFill/>
              </a:ln>
              <a:solidFill>
                <a:schemeClr val="bg1"/>
              </a:solidFill>
              <a:effectLst/>
              <a:latin typeface="Monotype Corsiva" pitchFamily="66" charset="0"/>
              <a:cs typeface="Microsoft New Tai Lue"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G:\Новая папка (3)\Театр моды\Театр мод Дигорского ДДТ май 2015.JPG"/>
          <p:cNvPicPr>
            <a:picLocks noChangeAspect="1" noChangeArrowheads="1"/>
          </p:cNvPicPr>
          <p:nvPr/>
        </p:nvPicPr>
        <p:blipFill>
          <a:blip r:embed="rId2" cstate="print"/>
          <a:srcRect/>
          <a:stretch>
            <a:fillRect/>
          </a:stretch>
        </p:blipFill>
        <p:spPr bwMode="auto">
          <a:xfrm>
            <a:off x="0" y="155128"/>
            <a:ext cx="9144000" cy="6547744"/>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G:\Новая папка (3)\Театр моды\- Мода ТМ 2017 Мерцание звезд Наука.png"/>
          <p:cNvPicPr>
            <a:picLocks noChangeAspect="1" noChangeArrowheads="1"/>
          </p:cNvPicPr>
          <p:nvPr/>
        </p:nvPicPr>
        <p:blipFill>
          <a:blip r:embed="rId2" cstate="print"/>
          <a:srcRect/>
          <a:stretch>
            <a:fillRect/>
          </a:stretch>
        </p:blipFill>
        <p:spPr bwMode="auto">
          <a:xfrm>
            <a:off x="606989" y="0"/>
            <a:ext cx="7930021"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G:\Новая папка (3)\Театр моды\IMG-20180510-WA0051.jpg"/>
          <p:cNvPicPr>
            <a:picLocks noChangeAspect="1" noChangeArrowheads="1"/>
          </p:cNvPicPr>
          <p:nvPr/>
        </p:nvPicPr>
        <p:blipFill>
          <a:blip r:embed="rId2" cstate="print"/>
          <a:srcRect/>
          <a:stretch>
            <a:fillRect/>
          </a:stretch>
        </p:blipFill>
        <p:spPr bwMode="auto">
          <a:xfrm>
            <a:off x="323528" y="476671"/>
            <a:ext cx="8605740" cy="5455629"/>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G:\Новая папка (3)\Театр моды\IMG-20180521-WA0002.jpg"/>
          <p:cNvPicPr>
            <a:picLocks noChangeAspect="1" noChangeArrowheads="1"/>
          </p:cNvPicPr>
          <p:nvPr/>
        </p:nvPicPr>
        <p:blipFill>
          <a:blip r:embed="rId2" cstate="print"/>
          <a:srcRect/>
          <a:stretch>
            <a:fillRect/>
          </a:stretch>
        </p:blipFill>
        <p:spPr bwMode="auto">
          <a:xfrm>
            <a:off x="683568" y="188640"/>
            <a:ext cx="8028384" cy="602128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G:\Новая папка (3)\Театр моды\Москва Участие в финале фесиваля  Театров мод. Кабанова И.С. 2014.jpg"/>
          <p:cNvPicPr>
            <a:picLocks noChangeAspect="1" noChangeArrowheads="1"/>
          </p:cNvPicPr>
          <p:nvPr/>
        </p:nvPicPr>
        <p:blipFill>
          <a:blip r:embed="rId2" cstate="print"/>
          <a:srcRect/>
          <a:stretch>
            <a:fillRect/>
          </a:stretch>
        </p:blipFill>
        <p:spPr bwMode="auto">
          <a:xfrm>
            <a:off x="0" y="353683"/>
            <a:ext cx="4283968" cy="6504317"/>
          </a:xfrm>
          <a:prstGeom prst="rect">
            <a:avLst/>
          </a:prstGeom>
          <a:noFill/>
        </p:spPr>
      </p:pic>
      <p:pic>
        <p:nvPicPr>
          <p:cNvPr id="54275" name="Picture 3" descr="G:\Новая папка (3)\Театр моды\post_178935228_1432857753773427_7553671853714008186_n.jpg"/>
          <p:cNvPicPr>
            <a:picLocks noChangeAspect="1" noChangeArrowheads="1"/>
          </p:cNvPicPr>
          <p:nvPr/>
        </p:nvPicPr>
        <p:blipFill>
          <a:blip r:embed="rId3" cstate="print"/>
          <a:srcRect/>
          <a:stretch>
            <a:fillRect/>
          </a:stretch>
        </p:blipFill>
        <p:spPr bwMode="auto">
          <a:xfrm>
            <a:off x="4355976" y="404664"/>
            <a:ext cx="4587878" cy="626469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Новая папка (3)\Ивета\IMG-20200521-WA0036.jpg"/>
          <p:cNvPicPr>
            <a:picLocks noChangeAspect="1" noChangeArrowheads="1"/>
          </p:cNvPicPr>
          <p:nvPr/>
        </p:nvPicPr>
        <p:blipFill>
          <a:blip r:embed="rId2" cstate="print"/>
          <a:srcRect/>
          <a:stretch>
            <a:fillRect/>
          </a:stretch>
        </p:blipFill>
        <p:spPr bwMode="auto">
          <a:xfrm>
            <a:off x="4211960" y="905338"/>
            <a:ext cx="4464496" cy="5952661"/>
          </a:xfrm>
          <a:prstGeom prst="rect">
            <a:avLst/>
          </a:prstGeom>
          <a:noFill/>
        </p:spPr>
      </p:pic>
      <p:pic>
        <p:nvPicPr>
          <p:cNvPr id="3" name="Picture 2" descr="G:\Новая папка (3)\Ивета\IMG-20210315-WA0036.jpg"/>
          <p:cNvPicPr>
            <a:picLocks noChangeAspect="1" noChangeArrowheads="1"/>
          </p:cNvPicPr>
          <p:nvPr/>
        </p:nvPicPr>
        <p:blipFill>
          <a:blip r:embed="rId3" cstate="print"/>
          <a:srcRect/>
          <a:stretch>
            <a:fillRect/>
          </a:stretch>
        </p:blipFill>
        <p:spPr bwMode="auto">
          <a:xfrm>
            <a:off x="539552" y="957370"/>
            <a:ext cx="3325463" cy="5900630"/>
          </a:xfrm>
          <a:prstGeom prst="rect">
            <a:avLst/>
          </a:prstGeom>
          <a:noFill/>
        </p:spPr>
      </p:pic>
      <p:sp>
        <p:nvSpPr>
          <p:cNvPr id="2" name="Заголовок 1"/>
          <p:cNvSpPr>
            <a:spLocks noGrp="1"/>
          </p:cNvSpPr>
          <p:nvPr>
            <p:ph type="title"/>
          </p:nvPr>
        </p:nvSpPr>
        <p:spPr/>
        <p:txBody>
          <a:bodyPr>
            <a:noAutofit/>
          </a:bodyPr>
          <a:lstStyle/>
          <a:p>
            <a:r>
              <a:rPr lang="ru-RU" sz="8000" dirty="0" smtClean="0">
                <a:latin typeface="Monotype Corsiva" pitchFamily="66" charset="0"/>
              </a:rPr>
              <a:t>Живая классика</a:t>
            </a:r>
            <a:endParaRPr lang="ru-RU" sz="8000" dirty="0">
              <a:latin typeface="Monotype Corsiva"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Новая папка (3)\Диамбекова\Новая папка\20180123_115940.jpg"/>
          <p:cNvPicPr>
            <a:picLocks noChangeAspect="1" noChangeArrowheads="1"/>
          </p:cNvPicPr>
          <p:nvPr/>
        </p:nvPicPr>
        <p:blipFill>
          <a:blip r:embed="rId2" cstate="print"/>
          <a:srcRect/>
          <a:stretch>
            <a:fillRect/>
          </a:stretch>
        </p:blipFill>
        <p:spPr bwMode="auto">
          <a:xfrm>
            <a:off x="251520" y="476672"/>
            <a:ext cx="4663595" cy="3096344"/>
          </a:xfrm>
          <a:prstGeom prst="rect">
            <a:avLst/>
          </a:prstGeom>
          <a:noFill/>
        </p:spPr>
      </p:pic>
      <p:pic>
        <p:nvPicPr>
          <p:cNvPr id="13313" name="Picture 1" descr="G:\Новая папка (3)\Диамбекова\Новая папка\20180131_134202.jpg"/>
          <p:cNvPicPr>
            <a:picLocks noChangeAspect="1" noChangeArrowheads="1"/>
          </p:cNvPicPr>
          <p:nvPr/>
        </p:nvPicPr>
        <p:blipFill>
          <a:blip r:embed="rId3" cstate="print"/>
          <a:srcRect/>
          <a:stretch>
            <a:fillRect/>
          </a:stretch>
        </p:blipFill>
        <p:spPr bwMode="auto">
          <a:xfrm>
            <a:off x="4898064" y="764704"/>
            <a:ext cx="4245936" cy="566124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Новая папка (3)\Диамбекова\Новая папка\cover_150715380_417914689512584_5042565792568804056_n.jpg"/>
          <p:cNvPicPr>
            <a:picLocks noChangeAspect="1" noChangeArrowheads="1"/>
          </p:cNvPicPr>
          <p:nvPr/>
        </p:nvPicPr>
        <p:blipFill>
          <a:blip r:embed="rId2" cstate="print"/>
          <a:srcRect/>
          <a:stretch>
            <a:fillRect/>
          </a:stretch>
        </p:blipFill>
        <p:spPr bwMode="auto">
          <a:xfrm>
            <a:off x="323528" y="1268760"/>
            <a:ext cx="4813573" cy="4813573"/>
          </a:xfrm>
          <a:prstGeom prst="rect">
            <a:avLst/>
          </a:prstGeom>
          <a:noFill/>
        </p:spPr>
      </p:pic>
      <p:sp>
        <p:nvSpPr>
          <p:cNvPr id="2" name="Заголовок 1"/>
          <p:cNvSpPr>
            <a:spLocks noGrp="1"/>
          </p:cNvSpPr>
          <p:nvPr>
            <p:ph type="title"/>
          </p:nvPr>
        </p:nvSpPr>
        <p:spPr/>
        <p:txBody>
          <a:bodyPr>
            <a:noAutofit/>
          </a:bodyPr>
          <a:lstStyle/>
          <a:p>
            <a:r>
              <a:rPr lang="ru-RU" sz="9600" dirty="0" err="1" smtClean="0">
                <a:latin typeface="Monotype Corsiva" pitchFamily="66" charset="0"/>
              </a:rPr>
              <a:t>Юнармия</a:t>
            </a:r>
            <a:endParaRPr lang="ru-RU" sz="9600" dirty="0">
              <a:latin typeface="Monotype Corsiva" pitchFamily="66" charset="0"/>
            </a:endParaRPr>
          </a:p>
        </p:txBody>
      </p:sp>
      <p:pic>
        <p:nvPicPr>
          <p:cNvPr id="4098" name="Picture 2" descr="G:\Новая папка (3)\Диамбекова\Новая папка\IMG-20220304-WA0173.jpg"/>
          <p:cNvPicPr>
            <a:picLocks noChangeAspect="1" noChangeArrowheads="1"/>
          </p:cNvPicPr>
          <p:nvPr/>
        </p:nvPicPr>
        <p:blipFill>
          <a:blip r:embed="rId3" cstate="print"/>
          <a:srcRect/>
          <a:stretch>
            <a:fillRect/>
          </a:stretch>
        </p:blipFill>
        <p:spPr bwMode="auto">
          <a:xfrm>
            <a:off x="5004048" y="1268760"/>
            <a:ext cx="3867894" cy="515719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Новая папка (3)\Диамбекова\Новая папка\cover_150890291_116858450374402_180263746154927682_n.jpg"/>
          <p:cNvPicPr>
            <a:picLocks noChangeAspect="1" noChangeArrowheads="1"/>
          </p:cNvPicPr>
          <p:nvPr/>
        </p:nvPicPr>
        <p:blipFill>
          <a:blip r:embed="rId2" cstate="print"/>
          <a:srcRect/>
          <a:stretch>
            <a:fillRect/>
          </a:stretch>
        </p:blipFill>
        <p:spPr bwMode="auto">
          <a:xfrm>
            <a:off x="323528" y="332656"/>
            <a:ext cx="4090054" cy="5112568"/>
          </a:xfrm>
          <a:prstGeom prst="rect">
            <a:avLst/>
          </a:prstGeom>
          <a:noFill/>
        </p:spPr>
      </p:pic>
      <p:pic>
        <p:nvPicPr>
          <p:cNvPr id="58371" name="Picture 3" descr="G:\Новая папка (3)\Диамбекова\Новая папка\IMG-20220304-WA0169.jpg"/>
          <p:cNvPicPr>
            <a:picLocks noChangeAspect="1" noChangeArrowheads="1"/>
          </p:cNvPicPr>
          <p:nvPr/>
        </p:nvPicPr>
        <p:blipFill>
          <a:blip r:embed="rId3" cstate="print"/>
          <a:srcRect/>
          <a:stretch>
            <a:fillRect/>
          </a:stretch>
        </p:blipFill>
        <p:spPr bwMode="auto">
          <a:xfrm>
            <a:off x="3957396" y="0"/>
            <a:ext cx="4894008" cy="6525344"/>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Новая папка (3)\Диамбекова\Новая папка\IMG-20220304-WA0173.jpg"/>
          <p:cNvPicPr>
            <a:picLocks noChangeAspect="1" noChangeArrowheads="1"/>
          </p:cNvPicPr>
          <p:nvPr/>
        </p:nvPicPr>
        <p:blipFill>
          <a:blip r:embed="rId2" cstate="print"/>
          <a:srcRect/>
          <a:stretch>
            <a:fillRect/>
          </a:stretch>
        </p:blipFill>
        <p:spPr bwMode="auto">
          <a:xfrm>
            <a:off x="251520" y="0"/>
            <a:ext cx="3975906" cy="5301208"/>
          </a:xfrm>
          <a:prstGeom prst="rect">
            <a:avLst/>
          </a:prstGeom>
          <a:noFill/>
        </p:spPr>
      </p:pic>
      <p:pic>
        <p:nvPicPr>
          <p:cNvPr id="3075" name="Picture 3" descr="G:\Новая папка (3)\Диамбекова\Новая папка\IMG-20220304-WA0171.jpg"/>
          <p:cNvPicPr>
            <a:picLocks noChangeAspect="1" noChangeArrowheads="1"/>
          </p:cNvPicPr>
          <p:nvPr/>
        </p:nvPicPr>
        <p:blipFill>
          <a:blip r:embed="rId3" cstate="print"/>
          <a:srcRect/>
          <a:stretch>
            <a:fillRect/>
          </a:stretch>
        </p:blipFill>
        <p:spPr bwMode="auto">
          <a:xfrm>
            <a:off x="3767403" y="2492896"/>
            <a:ext cx="5376597" cy="403244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LG\Downloads\mjRoa1fnIAg.jpg"/>
          <p:cNvPicPr>
            <a:picLocks noChangeAspect="1" noChangeArrowheads="1"/>
          </p:cNvPicPr>
          <p:nvPr/>
        </p:nvPicPr>
        <p:blipFill>
          <a:blip r:embed="rId3" cstate="print"/>
          <a:srcRect/>
          <a:stretch>
            <a:fillRect/>
          </a:stretch>
        </p:blipFill>
        <p:spPr bwMode="auto">
          <a:xfrm>
            <a:off x="0" y="0"/>
            <a:ext cx="9144000" cy="1601147"/>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251520" y="3140968"/>
            <a:ext cx="2263770" cy="2880320"/>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3203848" y="4509120"/>
            <a:ext cx="4933950" cy="17335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2699792" y="2060848"/>
            <a:ext cx="6013351" cy="18403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Новая папка (3)\cover_266066928_369149088313079_8335306602020065737_n.jpg"/>
          <p:cNvPicPr>
            <a:picLocks noChangeAspect="1" noChangeArrowheads="1"/>
          </p:cNvPicPr>
          <p:nvPr/>
        </p:nvPicPr>
        <p:blipFill>
          <a:blip r:embed="rId2" cstate="print"/>
          <a:srcRect/>
          <a:stretch>
            <a:fillRect/>
          </a:stretch>
        </p:blipFill>
        <p:spPr bwMode="auto">
          <a:xfrm>
            <a:off x="827584" y="692696"/>
            <a:ext cx="7704856" cy="5921369"/>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8000" dirty="0" err="1" smtClean="0">
                <a:latin typeface="Monotype Corsiva" pitchFamily="66" charset="0"/>
              </a:rPr>
              <a:t>«Зондабитæ»</a:t>
            </a:r>
            <a:endParaRPr lang="ru-RU" sz="8000" dirty="0">
              <a:latin typeface="Monotype Corsiva" pitchFamily="66" charset="0"/>
            </a:endParaRPr>
          </a:p>
        </p:txBody>
      </p:sp>
      <p:pic>
        <p:nvPicPr>
          <p:cNvPr id="2050" name="Picture 2" descr="G:\Новая папка (3)\Зондабита\IMG-20180417-WA0031.jpg"/>
          <p:cNvPicPr>
            <a:picLocks noChangeAspect="1" noChangeArrowheads="1"/>
          </p:cNvPicPr>
          <p:nvPr/>
        </p:nvPicPr>
        <p:blipFill>
          <a:blip r:embed="rId2" cstate="print"/>
          <a:srcRect/>
          <a:stretch>
            <a:fillRect/>
          </a:stretch>
        </p:blipFill>
        <p:spPr bwMode="auto">
          <a:xfrm>
            <a:off x="0" y="1412776"/>
            <a:ext cx="5191145" cy="3510069"/>
          </a:xfrm>
          <a:prstGeom prst="rect">
            <a:avLst/>
          </a:prstGeom>
          <a:noFill/>
        </p:spPr>
      </p:pic>
      <p:pic>
        <p:nvPicPr>
          <p:cNvPr id="2051" name="Picture 3" descr="G:\Новая папка (3)\Зондабита\IMG-20170503-WA0023.jpg"/>
          <p:cNvPicPr>
            <a:picLocks noChangeAspect="1" noChangeArrowheads="1"/>
          </p:cNvPicPr>
          <p:nvPr/>
        </p:nvPicPr>
        <p:blipFill>
          <a:blip r:embed="rId3" cstate="print"/>
          <a:srcRect/>
          <a:stretch>
            <a:fillRect/>
          </a:stretch>
        </p:blipFill>
        <p:spPr bwMode="auto">
          <a:xfrm>
            <a:off x="4355976" y="2492896"/>
            <a:ext cx="4572000" cy="3429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68760"/>
            <a:ext cx="8229600" cy="792088"/>
          </a:xfrm>
        </p:spPr>
        <p:txBody>
          <a:bodyPr>
            <a:normAutofit fontScale="90000"/>
          </a:bodyPr>
          <a:lstStyle/>
          <a:p>
            <a:r>
              <a:rPr lang="ru-RU" sz="4900" i="1" dirty="0" smtClean="0">
                <a:solidFill>
                  <a:srgbClr val="FFFF00"/>
                </a:solidFill>
                <a:latin typeface="Monotype Corsiva" pitchFamily="66" charset="0"/>
                <a:cs typeface="Times New Roman" pitchFamily="18" charset="0"/>
              </a:rPr>
              <a:t>Муниципальное казённое учреждение дополнительного образования Станция юных натуралистов г.Дигора </a:t>
            </a:r>
            <a:r>
              <a:rPr lang="ru-RU" sz="4900" i="1" dirty="0" err="1" smtClean="0">
                <a:solidFill>
                  <a:srgbClr val="FFFF00"/>
                </a:solidFill>
                <a:latin typeface="Monotype Corsiva" pitchFamily="66" charset="0"/>
                <a:cs typeface="Times New Roman" pitchFamily="18" charset="0"/>
              </a:rPr>
              <a:t>Дигорский</a:t>
            </a:r>
            <a:r>
              <a:rPr lang="ru-RU" sz="4900" i="1" dirty="0" smtClean="0">
                <a:solidFill>
                  <a:srgbClr val="FFFF00"/>
                </a:solidFill>
                <a:latin typeface="Monotype Corsiva" pitchFamily="66" charset="0"/>
                <a:cs typeface="Times New Roman" pitchFamily="18" charset="0"/>
              </a:rPr>
              <a:t> район</a:t>
            </a:r>
            <a:r>
              <a:rPr lang="ru-RU" sz="4400" i="1" dirty="0" smtClean="0">
                <a:solidFill>
                  <a:schemeClr val="tx1"/>
                </a:solidFill>
                <a:latin typeface="Times New Roman" pitchFamily="18" charset="0"/>
                <a:cs typeface="Times New Roman" pitchFamily="18" charset="0"/>
              </a:rPr>
              <a:t/>
            </a:r>
            <a:br>
              <a:rPr lang="ru-RU" sz="4400" i="1" dirty="0" smtClean="0">
                <a:solidFill>
                  <a:schemeClr val="tx1"/>
                </a:solidFill>
                <a:latin typeface="Times New Roman" pitchFamily="18" charset="0"/>
                <a:cs typeface="Times New Roman" pitchFamily="18" charset="0"/>
              </a:rPr>
            </a:br>
            <a:endParaRPr lang="ru-RU" dirty="0">
              <a:solidFill>
                <a:schemeClr val="tx1"/>
              </a:solidFill>
            </a:endParaRPr>
          </a:p>
        </p:txBody>
      </p:sp>
      <p:sp>
        <p:nvSpPr>
          <p:cNvPr id="3" name="Прямоугольник 2"/>
          <p:cNvSpPr/>
          <p:nvPr/>
        </p:nvSpPr>
        <p:spPr>
          <a:xfrm>
            <a:off x="1043608" y="2996952"/>
            <a:ext cx="7776864" cy="3477875"/>
          </a:xfrm>
          <a:prstGeom prst="rect">
            <a:avLst/>
          </a:prstGeom>
        </p:spPr>
        <p:txBody>
          <a:bodyPr wrap="square">
            <a:spAutoFit/>
          </a:bodyPr>
          <a:lstStyle/>
          <a:p>
            <a:pPr algn="r">
              <a:buNone/>
            </a:pPr>
            <a:r>
              <a:rPr lang="ru-RU" sz="2800" b="1" i="1" dirty="0" smtClean="0">
                <a:solidFill>
                  <a:srgbClr val="FFC000"/>
                </a:solidFill>
                <a:latin typeface="Monotype Corsiva" pitchFamily="66" charset="0"/>
                <a:cs typeface="Lucida Sans Unicode" pitchFamily="34" charset="0"/>
              </a:rPr>
              <a:t>«</a:t>
            </a:r>
            <a:r>
              <a:rPr lang="ru-RU" sz="4400" b="1" i="1" dirty="0" smtClean="0">
                <a:solidFill>
                  <a:srgbClr val="FFC000"/>
                </a:solidFill>
                <a:latin typeface="Monotype Corsiva" pitchFamily="66" charset="0"/>
                <a:cs typeface="Lucida Sans Unicode" pitchFamily="34" charset="0"/>
              </a:rPr>
              <a:t>Дети должны жить в мире красоты, сказки, музыки, рисунка, фантазии, творчества.»</a:t>
            </a:r>
          </a:p>
          <a:p>
            <a:pPr algn="r">
              <a:buNone/>
            </a:pPr>
            <a:endParaRPr lang="ru-RU" sz="4400" b="1" i="1" dirty="0" smtClean="0">
              <a:solidFill>
                <a:srgbClr val="FFC000"/>
              </a:solidFill>
              <a:latin typeface="Monotype Corsiva" pitchFamily="66" charset="0"/>
              <a:cs typeface="Lucida Sans Unicode" pitchFamily="34" charset="0"/>
            </a:endParaRPr>
          </a:p>
          <a:p>
            <a:pPr algn="r">
              <a:buNone/>
            </a:pPr>
            <a:r>
              <a:rPr lang="ru-RU" sz="4400" b="1" i="1" dirty="0" smtClean="0">
                <a:solidFill>
                  <a:srgbClr val="FFC000"/>
                </a:solidFill>
                <a:latin typeface="Monotype Corsiva" pitchFamily="66" charset="0"/>
                <a:cs typeface="Lucida Sans Unicode" pitchFamily="34" charset="0"/>
              </a:rPr>
              <a:t>       </a:t>
            </a:r>
            <a:r>
              <a:rPr lang="ru-RU" sz="3200" b="1" i="1" dirty="0" smtClean="0">
                <a:solidFill>
                  <a:srgbClr val="FFC000"/>
                </a:solidFill>
                <a:latin typeface="Monotype Corsiva" pitchFamily="66" charset="0"/>
                <a:cs typeface="Lucida Sans Unicode" pitchFamily="34" charset="0"/>
              </a:rPr>
              <a:t>В.А. Сухомлинский</a:t>
            </a:r>
            <a:endParaRPr lang="ru-RU" sz="4400" dirty="0">
              <a:solidFill>
                <a:srgbClr val="FFC000"/>
              </a:solidFill>
              <a:latin typeface="Monotype Corsiva"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фото для аттестации\IMGA05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548680"/>
            <a:ext cx="2826503" cy="187220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E:\фото для аттестации\IMGA052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47864" y="-1"/>
            <a:ext cx="3112750" cy="220486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user\Documents\фото посади дерево\IMG-20170426-WA0095.jpg"/>
          <p:cNvPicPr>
            <a:picLocks noChangeAspect="1" noChangeArrowheads="1"/>
          </p:cNvPicPr>
          <p:nvPr/>
        </p:nvPicPr>
        <p:blipFill>
          <a:blip r:embed="rId4" cstate="print"/>
          <a:srcRect/>
          <a:stretch>
            <a:fillRect/>
          </a:stretch>
        </p:blipFill>
        <p:spPr bwMode="auto">
          <a:xfrm>
            <a:off x="6588224" y="115961"/>
            <a:ext cx="1944216" cy="2853607"/>
          </a:xfrm>
          <a:prstGeom prst="rect">
            <a:avLst/>
          </a:prstGeom>
          <a:noFill/>
        </p:spPr>
      </p:pic>
      <p:pic>
        <p:nvPicPr>
          <p:cNvPr id="10" name="Picture 3" descr="C:\Users\user\Documents\фото посади дерево\IMG-20170426-WA0099.jpg"/>
          <p:cNvPicPr>
            <a:picLocks noChangeAspect="1" noChangeArrowheads="1"/>
          </p:cNvPicPr>
          <p:nvPr/>
        </p:nvPicPr>
        <p:blipFill>
          <a:blip r:embed="rId5" cstate="print"/>
          <a:srcRect/>
          <a:stretch>
            <a:fillRect/>
          </a:stretch>
        </p:blipFill>
        <p:spPr bwMode="auto">
          <a:xfrm>
            <a:off x="3347864" y="2780928"/>
            <a:ext cx="2471692" cy="3646758"/>
          </a:xfrm>
          <a:prstGeom prst="rect">
            <a:avLst/>
          </a:prstGeom>
          <a:noFill/>
        </p:spPr>
      </p:pic>
      <p:pic>
        <p:nvPicPr>
          <p:cNvPr id="11" name="Picture 2" descr="C:\Users\user\Documents\фото посади дерево\IMG-20170426-WA0074.jpg"/>
          <p:cNvPicPr>
            <a:picLocks noChangeAspect="1" noChangeArrowheads="1"/>
          </p:cNvPicPr>
          <p:nvPr/>
        </p:nvPicPr>
        <p:blipFill>
          <a:blip r:embed="rId6" cstate="print"/>
          <a:srcRect/>
          <a:stretch>
            <a:fillRect/>
          </a:stretch>
        </p:blipFill>
        <p:spPr bwMode="auto">
          <a:xfrm>
            <a:off x="467544" y="2708920"/>
            <a:ext cx="2590648" cy="3502172"/>
          </a:xfrm>
          <a:prstGeom prst="rect">
            <a:avLst/>
          </a:prstGeom>
          <a:noFill/>
        </p:spPr>
      </p:pic>
      <p:pic>
        <p:nvPicPr>
          <p:cNvPr id="12" name="Picture 2" descr="C:\Users\user\Documents\МКОУ ДОД СЮН\ПДО МКОУ ДОД СЮН г.Дигора, Мамаева Ирина Руслановна\Безимени-36.jpg"/>
          <p:cNvPicPr>
            <a:picLocks noChangeAspect="1" noChangeArrowheads="1"/>
          </p:cNvPicPr>
          <p:nvPr/>
        </p:nvPicPr>
        <p:blipFill>
          <a:blip r:embed="rId7" cstate="print"/>
          <a:srcRect/>
          <a:stretch>
            <a:fillRect/>
          </a:stretch>
        </p:blipFill>
        <p:spPr bwMode="auto">
          <a:xfrm>
            <a:off x="5901173" y="3356992"/>
            <a:ext cx="3242827" cy="2498563"/>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cuments\МКОУ ДОД СЮН\ПДО МКОУ ДОД СЮН г.Дигора, Мамаева Ирина Руслановна\Безимени-90.jpg"/>
          <p:cNvPicPr>
            <a:picLocks noChangeAspect="1" noChangeArrowheads="1"/>
          </p:cNvPicPr>
          <p:nvPr/>
        </p:nvPicPr>
        <p:blipFill>
          <a:blip r:embed="rId2" cstate="print"/>
          <a:srcRect r="28798" b="28542"/>
          <a:stretch>
            <a:fillRect/>
          </a:stretch>
        </p:blipFill>
        <p:spPr bwMode="auto">
          <a:xfrm>
            <a:off x="539552" y="618365"/>
            <a:ext cx="3096344" cy="4394811"/>
          </a:xfrm>
          <a:prstGeom prst="rect">
            <a:avLst/>
          </a:prstGeom>
          <a:noFill/>
        </p:spPr>
      </p:pic>
      <p:pic>
        <p:nvPicPr>
          <p:cNvPr id="3" name="Picture 2" descr="G:\20220303_16021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980728"/>
            <a:ext cx="4464496" cy="518457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Фатима\Desktop\20220309_20231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188640"/>
            <a:ext cx="4392487" cy="475252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descr="C:\Users\Фатима\Desktop\20220309_20212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67536" y="1889448"/>
            <a:ext cx="4176464" cy="496855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Фатима\Desktop\20220309_16223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5067765" cy="3096344"/>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C:\Users\Фатима\Desktop\20220309_16224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55776" y="2780928"/>
            <a:ext cx="2632431" cy="407707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C:\Users\Фатима\Desktop\20220309_16230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64088" y="692696"/>
            <a:ext cx="2889283" cy="407707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Фатима\Desktop\20220309_20202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0073184">
            <a:off x="827862" y="535197"/>
            <a:ext cx="3541806" cy="465313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3" descr="C:\Users\Фатима\Desktop\20220309_20203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977473">
            <a:off x="5216183" y="372909"/>
            <a:ext cx="2920528" cy="318998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C:\Users\user\Documents\МКОУ ДОД СЮН\МКОУ ДОД СЮН 2014\Фото 2014\DSCN2715.jpg"/>
          <p:cNvPicPr>
            <a:picLocks noChangeAspect="1" noChangeArrowheads="1"/>
          </p:cNvPicPr>
          <p:nvPr/>
        </p:nvPicPr>
        <p:blipFill>
          <a:blip r:embed="rId4" cstate="print"/>
          <a:srcRect/>
          <a:stretch>
            <a:fillRect/>
          </a:stretch>
        </p:blipFill>
        <p:spPr bwMode="auto">
          <a:xfrm>
            <a:off x="1043608" y="3212976"/>
            <a:ext cx="7238038" cy="4161872"/>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Предпрофильная</a:t>
            </a:r>
            <a:r>
              <a:rPr lang="ru-RU" dirty="0" smtClean="0"/>
              <a:t> подготовка</a:t>
            </a:r>
            <a:endParaRPr lang="ru-RU" dirty="0"/>
          </a:p>
        </p:txBody>
      </p:sp>
      <p:sp>
        <p:nvSpPr>
          <p:cNvPr id="3" name="Прямоугольник 2"/>
          <p:cNvSpPr/>
          <p:nvPr/>
        </p:nvSpPr>
        <p:spPr>
          <a:xfrm>
            <a:off x="611560" y="1412776"/>
            <a:ext cx="7920880" cy="5016758"/>
          </a:xfrm>
          <a:prstGeom prst="rect">
            <a:avLst/>
          </a:prstGeom>
        </p:spPr>
        <p:txBody>
          <a:bodyPr wrap="square">
            <a:spAutoFit/>
          </a:bodyPr>
          <a:lstStyle/>
          <a:p>
            <a:pPr fontAlgn="auto"/>
            <a:r>
              <a:rPr lang="ru-RU" sz="3200" b="1" dirty="0" smtClean="0">
                <a:solidFill>
                  <a:schemeClr val="bg1"/>
                </a:solidFill>
                <a:latin typeface="Monotype Corsiva" pitchFamily="66" charset="0"/>
              </a:rPr>
              <a:t>В образовательных учреждениях района также реализуется республиканский проект </a:t>
            </a:r>
            <a:r>
              <a:rPr lang="ru-RU" sz="3200" b="1" dirty="0" err="1" smtClean="0">
                <a:solidFill>
                  <a:schemeClr val="bg1"/>
                </a:solidFill>
                <a:latin typeface="Monotype Corsiva" pitchFamily="66" charset="0"/>
              </a:rPr>
              <a:t>предпрофильной</a:t>
            </a:r>
            <a:r>
              <a:rPr lang="ru-RU" sz="3200" b="1" dirty="0" smtClean="0">
                <a:solidFill>
                  <a:schemeClr val="bg1"/>
                </a:solidFill>
                <a:latin typeface="Monotype Corsiva" pitchFamily="66" charset="0"/>
              </a:rPr>
              <a:t> подготовки по направлению «Сельское  хозяйство». Не случайно выбраны школа </a:t>
            </a:r>
            <a:r>
              <a:rPr lang="ru-RU" sz="3200" b="1" dirty="0" err="1" smtClean="0">
                <a:solidFill>
                  <a:schemeClr val="bg1"/>
                </a:solidFill>
                <a:latin typeface="Monotype Corsiva" pitchFamily="66" charset="0"/>
              </a:rPr>
              <a:t>с.Синдзикау</a:t>
            </a:r>
            <a:r>
              <a:rPr lang="ru-RU" sz="3200" b="1" dirty="0" smtClean="0">
                <a:solidFill>
                  <a:schemeClr val="bg1"/>
                </a:solidFill>
                <a:latin typeface="Monotype Corsiva" pitchFamily="66" charset="0"/>
              </a:rPr>
              <a:t> и </a:t>
            </a:r>
            <a:r>
              <a:rPr lang="ru-RU" sz="3200" b="1" dirty="0" err="1" smtClean="0">
                <a:solidFill>
                  <a:schemeClr val="bg1"/>
                </a:solidFill>
                <a:latin typeface="Monotype Corsiva" pitchFamily="66" charset="0"/>
              </a:rPr>
              <a:t>с.Дур</a:t>
            </a:r>
            <a:r>
              <a:rPr lang="ru-RU" sz="3200" b="1" dirty="0" smtClean="0">
                <a:solidFill>
                  <a:schemeClr val="bg1"/>
                </a:solidFill>
                <a:latin typeface="Monotype Corsiva" pitchFamily="66" charset="0"/>
              </a:rPr>
              <a:t> –</a:t>
            </a:r>
            <a:r>
              <a:rPr lang="ru-RU" sz="3200" b="1" dirty="0" err="1" smtClean="0">
                <a:solidFill>
                  <a:schemeClr val="bg1"/>
                </a:solidFill>
                <a:latin typeface="Monotype Corsiva" pitchFamily="66" charset="0"/>
              </a:rPr>
              <a:t>Дур</a:t>
            </a:r>
            <a:r>
              <a:rPr lang="ru-RU" sz="3200" b="1" dirty="0" smtClean="0">
                <a:solidFill>
                  <a:schemeClr val="bg1"/>
                </a:solidFill>
                <a:latin typeface="Monotype Corsiva" pitchFamily="66" charset="0"/>
              </a:rPr>
              <a:t>. </a:t>
            </a:r>
          </a:p>
          <a:p>
            <a:pPr fontAlgn="auto"/>
            <a:r>
              <a:rPr lang="ru-RU" sz="3200" b="1" dirty="0" smtClean="0">
                <a:solidFill>
                  <a:schemeClr val="bg1"/>
                </a:solidFill>
                <a:latin typeface="Monotype Corsiva" pitchFamily="66" charset="0"/>
              </a:rPr>
              <a:t>В </a:t>
            </a:r>
            <a:r>
              <a:rPr lang="ru-RU" sz="3200" b="1" dirty="0" err="1" smtClean="0">
                <a:solidFill>
                  <a:schemeClr val="bg1"/>
                </a:solidFill>
                <a:latin typeface="Monotype Corsiva" pitchFamily="66" charset="0"/>
              </a:rPr>
              <a:t>Дур-Дурской</a:t>
            </a:r>
            <a:r>
              <a:rPr lang="ru-RU" sz="3200" b="1" dirty="0" smtClean="0">
                <a:solidFill>
                  <a:schemeClr val="bg1"/>
                </a:solidFill>
                <a:latin typeface="Monotype Corsiva" pitchFamily="66" charset="0"/>
              </a:rPr>
              <a:t> школе №1 выкорчевываются старые фруктовые насаждения и планируем в этом году высадить саженцы фруктовых деревьев. К этой работе учащиеся относятся с большим интересом и ответственностью.</a:t>
            </a:r>
            <a:endParaRPr lang="ru-RU" b="1"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Фатима\Desktop\IMG-20220228-WA010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428657">
            <a:off x="354836" y="1417826"/>
            <a:ext cx="3960440" cy="28049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5" descr="C:\Users\Фатима\Desktop\IMG-20220228-WA01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897760">
            <a:off x="4738176" y="1577643"/>
            <a:ext cx="4085453" cy="284215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Фатима\Desktop\IMG-20220228-WA009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78959">
            <a:off x="795008" y="3772414"/>
            <a:ext cx="3240360" cy="265502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C:\Users\Фатима\Desktop\IMG-20220228-WA010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870577">
            <a:off x="4788024" y="3980298"/>
            <a:ext cx="3456384" cy="28777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p:txBody>
          <a:bodyPr>
            <a:normAutofit/>
          </a:bodyPr>
          <a:lstStyle/>
          <a:p>
            <a:r>
              <a:rPr lang="ru-RU" sz="6000" dirty="0" smtClean="0">
                <a:latin typeface="Monotype Corsiva" pitchFamily="66" charset="0"/>
              </a:rPr>
              <a:t>«Подари ребенку радость»</a:t>
            </a:r>
            <a:endParaRPr lang="ru-RU" sz="6000" dirty="0">
              <a:latin typeface="Monotype Corsiva"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b="25676"/>
          <a:stretch>
            <a:fillRect/>
          </a:stretch>
        </p:blipFill>
        <p:spPr bwMode="auto">
          <a:xfrm rot="20583309">
            <a:off x="757775" y="389892"/>
            <a:ext cx="3265461" cy="3960440"/>
          </a:xfrm>
          <a:prstGeom prst="rect">
            <a:avLst/>
          </a:prstGeom>
          <a:noFill/>
          <a:ln w="9525">
            <a:noFill/>
            <a:miter lim="800000"/>
            <a:headEnd/>
            <a:tailEnd/>
          </a:ln>
          <a:effectLst/>
        </p:spPr>
      </p:pic>
      <p:pic>
        <p:nvPicPr>
          <p:cNvPr id="20484" name="Picture 4"/>
          <p:cNvPicPr>
            <a:picLocks noChangeAspect="1" noChangeArrowheads="1"/>
          </p:cNvPicPr>
          <p:nvPr/>
        </p:nvPicPr>
        <p:blipFill>
          <a:blip r:embed="rId3" cstate="print"/>
          <a:srcRect t="9594" b="2778"/>
          <a:stretch>
            <a:fillRect/>
          </a:stretch>
        </p:blipFill>
        <p:spPr bwMode="auto">
          <a:xfrm rot="1043788">
            <a:off x="4589682" y="985399"/>
            <a:ext cx="3512953" cy="54726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Фатима\Desktop\20220227_15584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692696"/>
            <a:ext cx="5904656" cy="59046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p:txBody>
          <a:bodyPr>
            <a:noAutofit/>
          </a:bodyPr>
          <a:lstStyle/>
          <a:p>
            <a:r>
              <a:rPr lang="ru-RU" sz="7200" dirty="0" smtClean="0">
                <a:latin typeface="Monotype Corsiva" pitchFamily="66" charset="0"/>
              </a:rPr>
              <a:t>«Сердце отдаю детям»</a:t>
            </a:r>
            <a:endParaRPr lang="ru-RU" sz="7200" dirty="0">
              <a:latin typeface="Monotype Corsiva"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noChangeArrowheads="1"/>
          </p:cNvPicPr>
          <p:nvPr/>
        </p:nvPicPr>
        <p:blipFill>
          <a:blip r:embed="rId2" cstate="print"/>
          <a:srcRect/>
          <a:stretch>
            <a:fillRect/>
          </a:stretch>
        </p:blipFill>
        <p:spPr bwMode="auto">
          <a:xfrm>
            <a:off x="0" y="3573016"/>
            <a:ext cx="3934592" cy="2952328"/>
          </a:xfrm>
          <a:prstGeom prst="rect">
            <a:avLst/>
          </a:prstGeom>
          <a:noFill/>
          <a:ln w="9525">
            <a:noFill/>
            <a:miter lim="800000"/>
            <a:headEnd/>
            <a:tailEnd/>
          </a:ln>
        </p:spPr>
      </p:pic>
      <p:pic>
        <p:nvPicPr>
          <p:cNvPr id="5" name="Рисунок 4"/>
          <p:cNvPicPr>
            <a:picLocks noChangeAspect="1" noChangeArrowheads="1"/>
          </p:cNvPicPr>
          <p:nvPr/>
        </p:nvPicPr>
        <p:blipFill>
          <a:blip r:embed="rId3" cstate="print"/>
          <a:srcRect/>
          <a:stretch>
            <a:fillRect/>
          </a:stretch>
        </p:blipFill>
        <p:spPr bwMode="auto">
          <a:xfrm>
            <a:off x="-100008" y="260648"/>
            <a:ext cx="4608758" cy="2678807"/>
          </a:xfrm>
          <a:prstGeom prst="rect">
            <a:avLst/>
          </a:prstGeom>
          <a:noFill/>
          <a:ln w="9525">
            <a:noFill/>
            <a:miter lim="800000"/>
            <a:headEnd/>
            <a:tailEnd/>
          </a:ln>
        </p:spPr>
      </p:pic>
      <p:pic>
        <p:nvPicPr>
          <p:cNvPr id="6" name="Рисунок 5"/>
          <p:cNvPicPr>
            <a:picLocks noChangeAspect="1" noChangeArrowheads="1"/>
          </p:cNvPicPr>
          <p:nvPr/>
        </p:nvPicPr>
        <p:blipFill>
          <a:blip r:embed="rId4" cstate="print"/>
          <a:srcRect/>
          <a:stretch>
            <a:fillRect/>
          </a:stretch>
        </p:blipFill>
        <p:spPr bwMode="auto">
          <a:xfrm>
            <a:off x="3923928" y="4005064"/>
            <a:ext cx="5073164" cy="2852936"/>
          </a:xfrm>
          <a:prstGeom prst="rect">
            <a:avLst/>
          </a:prstGeom>
          <a:noFill/>
          <a:ln w="9525">
            <a:noFill/>
            <a:miter lim="800000"/>
            <a:headEnd/>
            <a:tailEnd/>
          </a:ln>
        </p:spPr>
      </p:pic>
      <p:pic>
        <p:nvPicPr>
          <p:cNvPr id="7" name="Рисунок 6"/>
          <p:cNvPicPr>
            <a:picLocks noChangeAspect="1" noChangeArrowheads="1"/>
          </p:cNvPicPr>
          <p:nvPr/>
        </p:nvPicPr>
        <p:blipFill>
          <a:blip r:embed="rId5" cstate="print"/>
          <a:srcRect/>
          <a:stretch>
            <a:fillRect/>
          </a:stretch>
        </p:blipFill>
        <p:spPr bwMode="auto">
          <a:xfrm>
            <a:off x="5076056" y="188640"/>
            <a:ext cx="4034543" cy="2752403"/>
          </a:xfrm>
          <a:prstGeom prst="rect">
            <a:avLst/>
          </a:prstGeom>
          <a:noFill/>
          <a:ln w="9525">
            <a:noFill/>
            <a:miter lim="800000"/>
            <a:headEnd/>
            <a:tailEnd/>
          </a:ln>
        </p:spPr>
      </p:pic>
      <p:pic>
        <p:nvPicPr>
          <p:cNvPr id="3" name="Рисунок 2"/>
          <p:cNvPicPr>
            <a:picLocks noChangeAspect="1" noChangeArrowheads="1"/>
          </p:cNvPicPr>
          <p:nvPr/>
        </p:nvPicPr>
        <p:blipFill>
          <a:blip r:embed="rId6" cstate="print"/>
          <a:srcRect/>
          <a:stretch>
            <a:fillRect/>
          </a:stretch>
        </p:blipFill>
        <p:spPr bwMode="auto">
          <a:xfrm>
            <a:off x="2915816" y="2060848"/>
            <a:ext cx="3998020" cy="25780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anim calcmode="lin" valueType="num">
                                      <p:cBhvr>
                                        <p:cTn id="8" dur="10" fill="hold"/>
                                        <p:tgtEl>
                                          <p:spTgt spid="3"/>
                                        </p:tgtEl>
                                        <p:attrNameLst>
                                          <p:attrName>ppt_x</p:attrName>
                                        </p:attrNameLst>
                                      </p:cBhvr>
                                      <p:tavLst>
                                        <p:tav tm="0">
                                          <p:val>
                                            <p:strVal val="#ppt_x"/>
                                          </p:val>
                                        </p:tav>
                                        <p:tav tm="100000">
                                          <p:val>
                                            <p:strVal val="#ppt_x"/>
                                          </p:val>
                                        </p:tav>
                                      </p:tavLst>
                                    </p:anim>
                                    <p:anim calcmode="lin" valueType="num">
                                      <p:cBhvr>
                                        <p:cTn id="9" dur="1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
                                        <p:tgtEl>
                                          <p:spTgt spid="4"/>
                                        </p:tgtEl>
                                      </p:cBhvr>
                                    </p:animEffect>
                                    <p:anim calcmode="lin" valueType="num">
                                      <p:cBhvr>
                                        <p:cTn id="15" dur="10" fill="hold"/>
                                        <p:tgtEl>
                                          <p:spTgt spid="4"/>
                                        </p:tgtEl>
                                        <p:attrNameLst>
                                          <p:attrName>ppt_x</p:attrName>
                                        </p:attrNameLst>
                                      </p:cBhvr>
                                      <p:tavLst>
                                        <p:tav tm="0">
                                          <p:val>
                                            <p:strVal val="#ppt_x"/>
                                          </p:val>
                                        </p:tav>
                                        <p:tav tm="100000">
                                          <p:val>
                                            <p:strVal val="#ppt_x"/>
                                          </p:val>
                                        </p:tav>
                                      </p:tavLst>
                                    </p:anim>
                                    <p:anim calcmode="lin" valueType="num">
                                      <p:cBhvr>
                                        <p:cTn id="16" dur="1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
                                        <p:tgtEl>
                                          <p:spTgt spid="5"/>
                                        </p:tgtEl>
                                      </p:cBhvr>
                                    </p:animEffect>
                                    <p:anim calcmode="lin" valueType="num">
                                      <p:cBhvr>
                                        <p:cTn id="22" dur="10" fill="hold"/>
                                        <p:tgtEl>
                                          <p:spTgt spid="5"/>
                                        </p:tgtEl>
                                        <p:attrNameLst>
                                          <p:attrName>ppt_x</p:attrName>
                                        </p:attrNameLst>
                                      </p:cBhvr>
                                      <p:tavLst>
                                        <p:tav tm="0">
                                          <p:val>
                                            <p:strVal val="#ppt_x"/>
                                          </p:val>
                                        </p:tav>
                                        <p:tav tm="100000">
                                          <p:val>
                                            <p:strVal val="#ppt_x"/>
                                          </p:val>
                                        </p:tav>
                                      </p:tavLst>
                                    </p:anim>
                                    <p:anim calcmode="lin" valueType="num">
                                      <p:cBhvr>
                                        <p:cTn id="23" dur="1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
                                        <p:tgtEl>
                                          <p:spTgt spid="6"/>
                                        </p:tgtEl>
                                      </p:cBhvr>
                                    </p:animEffect>
                                    <p:anim calcmode="lin" valueType="num">
                                      <p:cBhvr>
                                        <p:cTn id="29" dur="10" fill="hold"/>
                                        <p:tgtEl>
                                          <p:spTgt spid="6"/>
                                        </p:tgtEl>
                                        <p:attrNameLst>
                                          <p:attrName>ppt_x</p:attrName>
                                        </p:attrNameLst>
                                      </p:cBhvr>
                                      <p:tavLst>
                                        <p:tav tm="0">
                                          <p:val>
                                            <p:strVal val="#ppt_x"/>
                                          </p:val>
                                        </p:tav>
                                        <p:tav tm="100000">
                                          <p:val>
                                            <p:strVal val="#ppt_x"/>
                                          </p:val>
                                        </p:tav>
                                      </p:tavLst>
                                    </p:anim>
                                    <p:anim calcmode="lin" valueType="num">
                                      <p:cBhvr>
                                        <p:cTn id="30" dur="1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
                                        <p:tgtEl>
                                          <p:spTgt spid="7"/>
                                        </p:tgtEl>
                                      </p:cBhvr>
                                    </p:animEffect>
                                    <p:anim calcmode="lin" valueType="num">
                                      <p:cBhvr>
                                        <p:cTn id="36" dur="10" fill="hold"/>
                                        <p:tgtEl>
                                          <p:spTgt spid="7"/>
                                        </p:tgtEl>
                                        <p:attrNameLst>
                                          <p:attrName>ppt_x</p:attrName>
                                        </p:attrNameLst>
                                      </p:cBhvr>
                                      <p:tavLst>
                                        <p:tav tm="0">
                                          <p:val>
                                            <p:strVal val="#ppt_x"/>
                                          </p:val>
                                        </p:tav>
                                        <p:tav tm="100000">
                                          <p:val>
                                            <p:strVal val="#ppt_x"/>
                                          </p:val>
                                        </p:tav>
                                      </p:tavLst>
                                    </p:anim>
                                    <p:anim calcmode="lin" valueType="num">
                                      <p:cBhvr>
                                        <p:cTn id="37" dur="1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600" dirty="0" smtClean="0">
                <a:latin typeface="Monotype Corsiva" pitchFamily="66" charset="0"/>
              </a:rPr>
              <a:t>Тренерский состав  </a:t>
            </a:r>
            <a:endParaRPr lang="ru-RU" sz="6600" dirty="0">
              <a:latin typeface="Monotype Corsiva" pitchFamily="66" charset="0"/>
            </a:endParaRPr>
          </a:p>
        </p:txBody>
      </p:sp>
      <p:pic>
        <p:nvPicPr>
          <p:cNvPr id="3" name="Рисунок 2"/>
          <p:cNvPicPr>
            <a:picLocks noChangeAspect="1" noChangeArrowheads="1"/>
          </p:cNvPicPr>
          <p:nvPr/>
        </p:nvPicPr>
        <p:blipFill>
          <a:blip r:embed="rId2" cstate="print"/>
          <a:srcRect/>
          <a:stretch>
            <a:fillRect/>
          </a:stretch>
        </p:blipFill>
        <p:spPr bwMode="auto">
          <a:xfrm rot="20646176">
            <a:off x="355600" y="1258888"/>
            <a:ext cx="1944688" cy="2689225"/>
          </a:xfrm>
          <a:prstGeom prst="rect">
            <a:avLst/>
          </a:prstGeom>
          <a:noFill/>
          <a:ln w="9525">
            <a:noFill/>
            <a:miter lim="800000"/>
            <a:headEnd/>
            <a:tailEnd/>
          </a:ln>
        </p:spPr>
      </p:pic>
      <p:pic>
        <p:nvPicPr>
          <p:cNvPr id="4" name="Рисунок 6"/>
          <p:cNvPicPr>
            <a:picLocks noChangeAspect="1" noChangeArrowheads="1"/>
          </p:cNvPicPr>
          <p:nvPr/>
        </p:nvPicPr>
        <p:blipFill>
          <a:blip r:embed="rId3" cstate="print"/>
          <a:srcRect/>
          <a:stretch>
            <a:fillRect/>
          </a:stretch>
        </p:blipFill>
        <p:spPr bwMode="auto">
          <a:xfrm rot="660382">
            <a:off x="2483768" y="1196753"/>
            <a:ext cx="1944687" cy="288032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rot="826747">
            <a:off x="4860032" y="1268760"/>
            <a:ext cx="2014537" cy="2808312"/>
          </a:xfrm>
          <a:prstGeom prst="rect">
            <a:avLst/>
          </a:prstGeom>
          <a:noFill/>
          <a:ln w="9525">
            <a:noFill/>
            <a:miter lim="800000"/>
            <a:headEnd/>
            <a:tailEnd/>
          </a:ln>
        </p:spPr>
      </p:pic>
      <p:pic>
        <p:nvPicPr>
          <p:cNvPr id="6" name="Рисунок 4"/>
          <p:cNvPicPr>
            <a:picLocks noChangeAspect="1" noChangeArrowheads="1"/>
          </p:cNvPicPr>
          <p:nvPr/>
        </p:nvPicPr>
        <p:blipFill>
          <a:blip r:embed="rId5" cstate="print"/>
          <a:srcRect/>
          <a:stretch>
            <a:fillRect/>
          </a:stretch>
        </p:blipFill>
        <p:spPr bwMode="auto">
          <a:xfrm rot="20718806">
            <a:off x="7236296" y="1268760"/>
            <a:ext cx="1697037" cy="2492375"/>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rot="353872">
            <a:off x="683568" y="4077072"/>
            <a:ext cx="1741487" cy="2517775"/>
          </a:xfrm>
          <a:prstGeom prst="rect">
            <a:avLst/>
          </a:prstGeom>
          <a:noFill/>
          <a:ln w="9525">
            <a:noFill/>
            <a:miter lim="800000"/>
            <a:headEnd/>
            <a:tailEnd/>
          </a:ln>
        </p:spPr>
      </p:pic>
      <p:pic>
        <p:nvPicPr>
          <p:cNvPr id="8" name="Рисунок 2"/>
          <p:cNvPicPr>
            <a:picLocks noChangeAspect="1" noChangeArrowheads="1"/>
          </p:cNvPicPr>
          <p:nvPr/>
        </p:nvPicPr>
        <p:blipFill>
          <a:blip r:embed="rId7" cstate="print"/>
          <a:srcRect/>
          <a:stretch>
            <a:fillRect/>
          </a:stretch>
        </p:blipFill>
        <p:spPr bwMode="auto">
          <a:xfrm rot="20908503">
            <a:off x="3419872" y="4149080"/>
            <a:ext cx="1871663" cy="2503487"/>
          </a:xfrm>
          <a:prstGeom prst="rect">
            <a:avLst/>
          </a:prstGeom>
          <a:noFill/>
          <a:ln w="9525">
            <a:noFill/>
            <a:miter lim="800000"/>
            <a:headEnd/>
            <a:tailEnd/>
          </a:ln>
        </p:spPr>
      </p:pic>
      <p:pic>
        <p:nvPicPr>
          <p:cNvPr id="9" name="Picture 4"/>
          <p:cNvPicPr>
            <a:picLocks noChangeAspect="1" noChangeArrowheads="1"/>
          </p:cNvPicPr>
          <p:nvPr/>
        </p:nvPicPr>
        <p:blipFill>
          <a:blip r:embed="rId8" cstate="print"/>
          <a:srcRect/>
          <a:stretch>
            <a:fillRect/>
          </a:stretch>
        </p:blipFill>
        <p:spPr bwMode="auto">
          <a:xfrm rot="552824">
            <a:off x="6228184" y="4160838"/>
            <a:ext cx="1998663" cy="2697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3"/>
          <p:cNvPicPr>
            <a:picLocks noChangeAspect="1" noChangeArrowheads="1"/>
          </p:cNvPicPr>
          <p:nvPr/>
        </p:nvPicPr>
        <p:blipFill>
          <a:blip r:embed="rId2" cstate="print"/>
          <a:srcRect/>
          <a:stretch>
            <a:fillRect/>
          </a:stretch>
        </p:blipFill>
        <p:spPr bwMode="auto">
          <a:xfrm rot="20971719">
            <a:off x="323528" y="476672"/>
            <a:ext cx="1914525" cy="3267075"/>
          </a:xfrm>
          <a:prstGeom prst="rect">
            <a:avLst/>
          </a:prstGeom>
          <a:noFill/>
          <a:ln w="9525">
            <a:noFill/>
            <a:miter lim="800000"/>
            <a:headEnd/>
            <a:tailEnd/>
          </a:ln>
        </p:spPr>
      </p:pic>
      <p:pic>
        <p:nvPicPr>
          <p:cNvPr id="3" name="Рисунок 5"/>
          <p:cNvPicPr>
            <a:picLocks noChangeAspect="1" noChangeArrowheads="1"/>
          </p:cNvPicPr>
          <p:nvPr/>
        </p:nvPicPr>
        <p:blipFill>
          <a:blip r:embed="rId3" cstate="print"/>
          <a:srcRect/>
          <a:stretch>
            <a:fillRect/>
          </a:stretch>
        </p:blipFill>
        <p:spPr bwMode="auto">
          <a:xfrm>
            <a:off x="2555776" y="332656"/>
            <a:ext cx="2374900" cy="3429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rot="1016311">
            <a:off x="6012160" y="332656"/>
            <a:ext cx="2016125" cy="3332163"/>
          </a:xfrm>
          <a:prstGeom prst="rect">
            <a:avLst/>
          </a:prstGeom>
          <a:noFill/>
          <a:ln w="9525">
            <a:noFill/>
            <a:miter lim="800000"/>
            <a:headEnd/>
            <a:tailEnd/>
          </a:ln>
        </p:spPr>
      </p:pic>
      <p:pic>
        <p:nvPicPr>
          <p:cNvPr id="5" name="Рисунок 3"/>
          <p:cNvPicPr>
            <a:picLocks noChangeAspect="1" noChangeArrowheads="1"/>
          </p:cNvPicPr>
          <p:nvPr/>
        </p:nvPicPr>
        <p:blipFill>
          <a:blip r:embed="rId5" cstate="print"/>
          <a:srcRect/>
          <a:stretch>
            <a:fillRect/>
          </a:stretch>
        </p:blipFill>
        <p:spPr bwMode="auto">
          <a:xfrm rot="921741">
            <a:off x="323528" y="3356992"/>
            <a:ext cx="2293938" cy="3059112"/>
          </a:xfrm>
          <a:prstGeom prst="rect">
            <a:avLst/>
          </a:prstGeom>
          <a:noFill/>
          <a:ln w="9525">
            <a:noFill/>
            <a:miter lim="800000"/>
            <a:headEnd/>
            <a:tailEnd/>
          </a:ln>
        </p:spPr>
      </p:pic>
      <p:pic>
        <p:nvPicPr>
          <p:cNvPr id="7" name="Рисунок 5"/>
          <p:cNvPicPr>
            <a:picLocks noChangeAspect="1" noChangeArrowheads="1"/>
          </p:cNvPicPr>
          <p:nvPr/>
        </p:nvPicPr>
        <p:blipFill>
          <a:blip r:embed="rId6" cstate="print"/>
          <a:srcRect/>
          <a:stretch>
            <a:fillRect/>
          </a:stretch>
        </p:blipFill>
        <p:spPr bwMode="auto">
          <a:xfrm>
            <a:off x="2987824" y="3212976"/>
            <a:ext cx="2682875" cy="3292475"/>
          </a:xfrm>
          <a:prstGeom prst="rect">
            <a:avLst/>
          </a:prstGeom>
          <a:noFill/>
          <a:ln w="9525">
            <a:noFill/>
            <a:miter lim="800000"/>
            <a:headEnd/>
            <a:tailEnd/>
          </a:ln>
        </p:spPr>
      </p:pic>
      <p:pic>
        <p:nvPicPr>
          <p:cNvPr id="8" name="Picture 2"/>
          <p:cNvPicPr>
            <a:picLocks noChangeAspect="1" noChangeArrowheads="1"/>
          </p:cNvPicPr>
          <p:nvPr/>
        </p:nvPicPr>
        <p:blipFill>
          <a:blip r:embed="rId7" cstate="print"/>
          <a:srcRect l="7785" t="5868" r="7763" b="6113"/>
          <a:stretch>
            <a:fillRect/>
          </a:stretch>
        </p:blipFill>
        <p:spPr bwMode="auto">
          <a:xfrm rot="20521866">
            <a:off x="6084168" y="3356992"/>
            <a:ext cx="2736304"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2266950" cy="2765425"/>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2627784" y="260648"/>
            <a:ext cx="2962275" cy="3190875"/>
          </a:xfrm>
          <a:prstGeom prst="rect">
            <a:avLst/>
          </a:prstGeom>
          <a:noFill/>
          <a:ln w="9525">
            <a:noFill/>
            <a:miter lim="800000"/>
            <a:headEnd/>
            <a:tailEnd/>
          </a:ln>
        </p:spPr>
      </p:pic>
      <p:pic>
        <p:nvPicPr>
          <p:cNvPr id="4" name="Рисунок 6"/>
          <p:cNvPicPr>
            <a:picLocks noChangeAspect="1" noChangeArrowheads="1"/>
          </p:cNvPicPr>
          <p:nvPr/>
        </p:nvPicPr>
        <p:blipFill>
          <a:blip r:embed="rId4" cstate="print"/>
          <a:srcRect/>
          <a:stretch>
            <a:fillRect/>
          </a:stretch>
        </p:blipFill>
        <p:spPr bwMode="auto">
          <a:xfrm>
            <a:off x="6372200" y="332656"/>
            <a:ext cx="2017712" cy="2992438"/>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a:stretch>
            <a:fillRect/>
          </a:stretch>
        </p:blipFill>
        <p:spPr bwMode="auto">
          <a:xfrm>
            <a:off x="395536" y="3356992"/>
            <a:ext cx="1981200" cy="2725737"/>
          </a:xfrm>
          <a:prstGeom prst="rect">
            <a:avLst/>
          </a:prstGeom>
          <a:noFill/>
          <a:ln w="9525">
            <a:noFill/>
            <a:miter lim="800000"/>
            <a:headEnd/>
            <a:tailEnd/>
          </a:ln>
        </p:spPr>
      </p:pic>
      <p:pic>
        <p:nvPicPr>
          <p:cNvPr id="6" name="Рисунок 2"/>
          <p:cNvPicPr>
            <a:picLocks noChangeAspect="1" noChangeArrowheads="1"/>
          </p:cNvPicPr>
          <p:nvPr/>
        </p:nvPicPr>
        <p:blipFill>
          <a:blip r:embed="rId6" cstate="print"/>
          <a:srcRect/>
          <a:stretch>
            <a:fillRect/>
          </a:stretch>
        </p:blipFill>
        <p:spPr bwMode="auto">
          <a:xfrm>
            <a:off x="3203848" y="3573016"/>
            <a:ext cx="2155825" cy="2968625"/>
          </a:xfrm>
          <a:prstGeom prst="rect">
            <a:avLst/>
          </a:prstGeom>
          <a:noFill/>
          <a:ln w="9525">
            <a:noFill/>
            <a:miter lim="800000"/>
            <a:headEnd/>
            <a:tailEnd/>
          </a:ln>
        </p:spPr>
      </p:pic>
      <p:pic>
        <p:nvPicPr>
          <p:cNvPr id="7" name="Рисунок 6"/>
          <p:cNvPicPr>
            <a:picLocks noChangeAspect="1" noChangeArrowheads="1"/>
          </p:cNvPicPr>
          <p:nvPr/>
        </p:nvPicPr>
        <p:blipFill>
          <a:blip r:embed="rId7" cstate="print"/>
          <a:srcRect/>
          <a:stretch>
            <a:fillRect/>
          </a:stretch>
        </p:blipFill>
        <p:spPr bwMode="auto">
          <a:xfrm>
            <a:off x="5724128" y="3356992"/>
            <a:ext cx="3111500" cy="296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p:cNvPicPr>
            <a:picLocks noChangeAspect="1" noChangeArrowheads="1"/>
          </p:cNvPicPr>
          <p:nvPr/>
        </p:nvPicPr>
        <p:blipFill>
          <a:blip r:embed="rId2" cstate="print"/>
          <a:srcRect/>
          <a:stretch>
            <a:fillRect/>
          </a:stretch>
        </p:blipFill>
        <p:spPr bwMode="auto">
          <a:xfrm rot="20864680">
            <a:off x="251520" y="260648"/>
            <a:ext cx="2439987" cy="3252788"/>
          </a:xfrm>
          <a:prstGeom prst="rect">
            <a:avLst/>
          </a:prstGeom>
          <a:noFill/>
          <a:ln w="9525">
            <a:noFill/>
            <a:miter lim="800000"/>
            <a:headEnd/>
            <a:tailEnd/>
          </a:ln>
        </p:spPr>
      </p:pic>
      <p:pic>
        <p:nvPicPr>
          <p:cNvPr id="3" name="Рисунок 7"/>
          <p:cNvPicPr>
            <a:picLocks noChangeAspect="1" noChangeArrowheads="1"/>
          </p:cNvPicPr>
          <p:nvPr/>
        </p:nvPicPr>
        <p:blipFill>
          <a:blip r:embed="rId3" cstate="print"/>
          <a:srcRect/>
          <a:stretch>
            <a:fillRect/>
          </a:stretch>
        </p:blipFill>
        <p:spPr bwMode="auto">
          <a:xfrm>
            <a:off x="3059832" y="260648"/>
            <a:ext cx="2368550" cy="3155950"/>
          </a:xfrm>
          <a:prstGeom prst="rect">
            <a:avLst/>
          </a:prstGeom>
          <a:noFill/>
          <a:ln w="9525">
            <a:noFill/>
            <a:miter lim="800000"/>
            <a:headEnd/>
            <a:tailEnd/>
          </a:ln>
        </p:spPr>
      </p:pic>
      <p:pic>
        <p:nvPicPr>
          <p:cNvPr id="4" name="Рисунок 10"/>
          <p:cNvPicPr>
            <a:picLocks noChangeAspect="1" noChangeArrowheads="1"/>
          </p:cNvPicPr>
          <p:nvPr/>
        </p:nvPicPr>
        <p:blipFill>
          <a:blip r:embed="rId4" cstate="print"/>
          <a:srcRect/>
          <a:stretch>
            <a:fillRect/>
          </a:stretch>
        </p:blipFill>
        <p:spPr bwMode="auto">
          <a:xfrm rot="1063474">
            <a:off x="6084168" y="260648"/>
            <a:ext cx="2366963" cy="3163888"/>
          </a:xfrm>
          <a:prstGeom prst="rect">
            <a:avLst/>
          </a:prstGeom>
          <a:noFill/>
          <a:ln w="9525">
            <a:noFill/>
            <a:miter lim="800000"/>
            <a:headEnd/>
            <a:tailEnd/>
          </a:ln>
        </p:spPr>
      </p:pic>
      <p:pic>
        <p:nvPicPr>
          <p:cNvPr id="5" name="Рисунок 4"/>
          <p:cNvPicPr>
            <a:picLocks noChangeAspect="1" noChangeArrowheads="1"/>
          </p:cNvPicPr>
          <p:nvPr/>
        </p:nvPicPr>
        <p:blipFill>
          <a:blip r:embed="rId5" cstate="print"/>
          <a:srcRect/>
          <a:stretch>
            <a:fillRect/>
          </a:stretch>
        </p:blipFill>
        <p:spPr bwMode="auto">
          <a:xfrm rot="20305109">
            <a:off x="467544" y="3646488"/>
            <a:ext cx="2409825" cy="3211512"/>
          </a:xfrm>
          <a:prstGeom prst="rect">
            <a:avLst/>
          </a:prstGeom>
          <a:noFill/>
          <a:ln w="9525">
            <a:noFill/>
            <a:miter lim="800000"/>
            <a:headEnd/>
            <a:tailEnd/>
          </a:ln>
        </p:spPr>
      </p:pic>
      <p:pic>
        <p:nvPicPr>
          <p:cNvPr id="7" name="Рисунок 7"/>
          <p:cNvPicPr>
            <a:picLocks noChangeAspect="1" noChangeArrowheads="1"/>
          </p:cNvPicPr>
          <p:nvPr/>
        </p:nvPicPr>
        <p:blipFill>
          <a:blip r:embed="rId6" cstate="print"/>
          <a:srcRect/>
          <a:stretch>
            <a:fillRect/>
          </a:stretch>
        </p:blipFill>
        <p:spPr bwMode="auto">
          <a:xfrm>
            <a:off x="3275856" y="3284984"/>
            <a:ext cx="1981200" cy="3275013"/>
          </a:xfrm>
          <a:prstGeom prst="rect">
            <a:avLst/>
          </a:prstGeom>
          <a:noFill/>
          <a:ln w="9525">
            <a:noFill/>
            <a:miter lim="800000"/>
            <a:headEnd/>
            <a:tailEnd/>
          </a:ln>
        </p:spPr>
      </p:pic>
      <p:pic>
        <p:nvPicPr>
          <p:cNvPr id="8" name="Picture 2"/>
          <p:cNvPicPr>
            <a:picLocks noChangeAspect="1" noChangeArrowheads="1"/>
          </p:cNvPicPr>
          <p:nvPr/>
        </p:nvPicPr>
        <p:blipFill>
          <a:blip r:embed="rId7" cstate="print"/>
          <a:srcRect l="8405" t="5277" r="7544" b="6773"/>
          <a:stretch>
            <a:fillRect/>
          </a:stretch>
        </p:blipFill>
        <p:spPr bwMode="auto">
          <a:xfrm rot="906692">
            <a:off x="6156176" y="3212976"/>
            <a:ext cx="2160240"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noChangeArrowheads="1"/>
          </p:cNvPicPr>
          <p:nvPr/>
        </p:nvPicPr>
        <p:blipFill>
          <a:blip r:embed="rId2" cstate="print"/>
          <a:srcRect/>
          <a:stretch>
            <a:fillRect/>
          </a:stretch>
        </p:blipFill>
        <p:spPr bwMode="auto">
          <a:xfrm>
            <a:off x="2339752" y="260648"/>
            <a:ext cx="2900363" cy="3867150"/>
          </a:xfrm>
          <a:prstGeom prst="rect">
            <a:avLst/>
          </a:prstGeom>
          <a:noFill/>
          <a:ln w="9525">
            <a:noFill/>
            <a:miter lim="800000"/>
            <a:headEnd/>
            <a:tailEnd/>
          </a:ln>
        </p:spPr>
      </p:pic>
      <p:pic>
        <p:nvPicPr>
          <p:cNvPr id="4" name="Рисунок 3"/>
          <p:cNvPicPr>
            <a:picLocks noChangeAspect="1" noChangeArrowheads="1"/>
          </p:cNvPicPr>
          <p:nvPr/>
        </p:nvPicPr>
        <p:blipFill>
          <a:blip r:embed="rId3" cstate="print"/>
          <a:srcRect/>
          <a:stretch>
            <a:fillRect/>
          </a:stretch>
        </p:blipFill>
        <p:spPr bwMode="auto">
          <a:xfrm>
            <a:off x="4283968" y="260648"/>
            <a:ext cx="2716212" cy="3621088"/>
          </a:xfrm>
          <a:prstGeom prst="rect">
            <a:avLst/>
          </a:prstGeom>
          <a:noFill/>
          <a:ln w="9525">
            <a:noFill/>
            <a:miter lim="800000"/>
            <a:headEnd/>
            <a:tailEnd/>
          </a:ln>
        </p:spPr>
      </p:pic>
      <p:pic>
        <p:nvPicPr>
          <p:cNvPr id="5" name="Рисунок 4"/>
          <p:cNvPicPr>
            <a:picLocks noChangeAspect="1" noChangeArrowheads="1"/>
          </p:cNvPicPr>
          <p:nvPr/>
        </p:nvPicPr>
        <p:blipFill>
          <a:blip r:embed="rId4" cstate="print"/>
          <a:srcRect/>
          <a:stretch>
            <a:fillRect/>
          </a:stretch>
        </p:blipFill>
        <p:spPr bwMode="auto">
          <a:xfrm>
            <a:off x="0" y="188640"/>
            <a:ext cx="2714625" cy="3621087"/>
          </a:xfrm>
          <a:prstGeom prst="rect">
            <a:avLst/>
          </a:prstGeom>
          <a:noFill/>
          <a:ln w="9525">
            <a:noFill/>
            <a:miter lim="800000"/>
            <a:headEnd/>
            <a:tailEnd/>
          </a:ln>
        </p:spPr>
      </p:pic>
      <p:pic>
        <p:nvPicPr>
          <p:cNvPr id="6" name="Рисунок 5"/>
          <p:cNvPicPr>
            <a:picLocks noChangeAspect="1" noChangeArrowheads="1"/>
          </p:cNvPicPr>
          <p:nvPr/>
        </p:nvPicPr>
        <p:blipFill>
          <a:blip r:embed="rId5" cstate="print"/>
          <a:srcRect/>
          <a:stretch>
            <a:fillRect/>
          </a:stretch>
        </p:blipFill>
        <p:spPr bwMode="auto">
          <a:xfrm>
            <a:off x="-6350" y="3225800"/>
            <a:ext cx="2722563" cy="3630613"/>
          </a:xfrm>
          <a:prstGeom prst="rect">
            <a:avLst/>
          </a:prstGeom>
          <a:noFill/>
          <a:ln w="9525">
            <a:noFill/>
            <a:miter lim="800000"/>
            <a:headEnd/>
            <a:tailEnd/>
          </a:ln>
        </p:spPr>
      </p:pic>
      <p:pic>
        <p:nvPicPr>
          <p:cNvPr id="7" name="Рисунок 6"/>
          <p:cNvPicPr>
            <a:picLocks noChangeAspect="1" noChangeArrowheads="1"/>
          </p:cNvPicPr>
          <p:nvPr/>
        </p:nvPicPr>
        <p:blipFill>
          <a:blip r:embed="rId6" cstate="print"/>
          <a:srcRect/>
          <a:stretch>
            <a:fillRect/>
          </a:stretch>
        </p:blipFill>
        <p:spPr bwMode="auto">
          <a:xfrm>
            <a:off x="2282825" y="3200400"/>
            <a:ext cx="2714625" cy="3621088"/>
          </a:xfrm>
          <a:prstGeom prst="rect">
            <a:avLst/>
          </a:prstGeom>
          <a:noFill/>
          <a:ln w="9525">
            <a:noFill/>
            <a:miter lim="800000"/>
            <a:headEnd/>
            <a:tailEnd/>
          </a:ln>
        </p:spPr>
      </p:pic>
      <p:pic>
        <p:nvPicPr>
          <p:cNvPr id="8" name="Рисунок 7"/>
          <p:cNvPicPr>
            <a:picLocks noChangeAspect="1" noChangeArrowheads="1"/>
          </p:cNvPicPr>
          <p:nvPr/>
        </p:nvPicPr>
        <p:blipFill>
          <a:blip r:embed="rId7" cstate="print"/>
          <a:srcRect/>
          <a:stretch>
            <a:fillRect/>
          </a:stretch>
        </p:blipFill>
        <p:spPr bwMode="auto">
          <a:xfrm>
            <a:off x="4146550" y="3216275"/>
            <a:ext cx="2714625" cy="3621088"/>
          </a:xfrm>
          <a:prstGeom prst="rect">
            <a:avLst/>
          </a:prstGeom>
          <a:noFill/>
          <a:ln w="9525">
            <a:noFill/>
            <a:miter lim="800000"/>
            <a:headEnd/>
            <a:tailEnd/>
          </a:ln>
        </p:spPr>
      </p:pic>
      <p:pic>
        <p:nvPicPr>
          <p:cNvPr id="9" name="Рисунок 8"/>
          <p:cNvPicPr>
            <a:picLocks noChangeAspect="1" noChangeArrowheads="1"/>
          </p:cNvPicPr>
          <p:nvPr/>
        </p:nvPicPr>
        <p:blipFill>
          <a:blip r:embed="rId8" cstate="print"/>
          <a:srcRect/>
          <a:stretch>
            <a:fillRect/>
          </a:stretch>
        </p:blipFill>
        <p:spPr bwMode="auto">
          <a:xfrm>
            <a:off x="6429375" y="260648"/>
            <a:ext cx="2714625" cy="3621087"/>
          </a:xfrm>
          <a:prstGeom prst="rect">
            <a:avLst/>
          </a:prstGeom>
          <a:noFill/>
          <a:ln w="9525">
            <a:noFill/>
            <a:miter lim="800000"/>
            <a:headEnd/>
            <a:tailEnd/>
          </a:ln>
        </p:spPr>
      </p:pic>
      <p:pic>
        <p:nvPicPr>
          <p:cNvPr id="10" name="Рисунок 9"/>
          <p:cNvPicPr>
            <a:picLocks noChangeAspect="1" noChangeArrowheads="1"/>
          </p:cNvPicPr>
          <p:nvPr/>
        </p:nvPicPr>
        <p:blipFill>
          <a:blip r:embed="rId9" cstate="print"/>
          <a:srcRect/>
          <a:stretch>
            <a:fillRect/>
          </a:stretch>
        </p:blipFill>
        <p:spPr bwMode="auto">
          <a:xfrm>
            <a:off x="6427788" y="3236913"/>
            <a:ext cx="2716212" cy="36210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3" name="Рисунок 2"/>
          <p:cNvPicPr>
            <a:picLocks noChangeAspect="1" noChangeArrowheads="1"/>
          </p:cNvPicPr>
          <p:nvPr/>
        </p:nvPicPr>
        <p:blipFill>
          <a:blip r:embed="rId2" cstate="print"/>
          <a:srcRect/>
          <a:stretch>
            <a:fillRect/>
          </a:stretch>
        </p:blipFill>
        <p:spPr bwMode="auto">
          <a:xfrm>
            <a:off x="0" y="692696"/>
            <a:ext cx="4536650" cy="3023667"/>
          </a:xfrm>
          <a:prstGeom prst="rect">
            <a:avLst/>
          </a:prstGeom>
          <a:noFill/>
          <a:ln w="9525">
            <a:noFill/>
            <a:miter lim="800000"/>
            <a:headEnd/>
            <a:tailEnd/>
          </a:ln>
        </p:spPr>
      </p:pic>
      <p:pic>
        <p:nvPicPr>
          <p:cNvPr id="4" name="Рисунок 3"/>
          <p:cNvPicPr>
            <a:picLocks noChangeAspect="1" noChangeArrowheads="1"/>
          </p:cNvPicPr>
          <p:nvPr/>
        </p:nvPicPr>
        <p:blipFill>
          <a:blip r:embed="rId3" cstate="print"/>
          <a:srcRect/>
          <a:stretch>
            <a:fillRect/>
          </a:stretch>
        </p:blipFill>
        <p:spPr bwMode="auto">
          <a:xfrm>
            <a:off x="251520" y="3782165"/>
            <a:ext cx="4969172" cy="3075835"/>
          </a:xfrm>
          <a:prstGeom prst="rect">
            <a:avLst/>
          </a:prstGeom>
          <a:noFill/>
          <a:ln w="9525">
            <a:noFill/>
            <a:miter lim="800000"/>
            <a:headEnd/>
            <a:tailEnd/>
          </a:ln>
        </p:spPr>
      </p:pic>
      <p:pic>
        <p:nvPicPr>
          <p:cNvPr id="6" name="Рисунок 5"/>
          <p:cNvPicPr>
            <a:picLocks noChangeAspect="1" noChangeArrowheads="1"/>
          </p:cNvPicPr>
          <p:nvPr/>
        </p:nvPicPr>
        <p:blipFill>
          <a:blip r:embed="rId4" cstate="print"/>
          <a:srcRect/>
          <a:stretch>
            <a:fillRect/>
          </a:stretch>
        </p:blipFill>
        <p:spPr bwMode="auto">
          <a:xfrm>
            <a:off x="4680585" y="4140969"/>
            <a:ext cx="4463415" cy="2717031"/>
          </a:xfrm>
          <a:prstGeom prst="rect">
            <a:avLst/>
          </a:prstGeom>
          <a:noFill/>
          <a:ln w="9525">
            <a:noFill/>
            <a:miter lim="800000"/>
            <a:headEnd/>
            <a:tailEnd/>
          </a:ln>
        </p:spPr>
      </p:pic>
      <p:pic>
        <p:nvPicPr>
          <p:cNvPr id="7" name="Рисунок 6"/>
          <p:cNvPicPr>
            <a:picLocks noChangeAspect="1" noChangeArrowheads="1"/>
          </p:cNvPicPr>
          <p:nvPr/>
        </p:nvPicPr>
        <p:blipFill>
          <a:blip r:embed="rId5" cstate="print"/>
          <a:srcRect/>
          <a:stretch>
            <a:fillRect/>
          </a:stretch>
        </p:blipFill>
        <p:spPr bwMode="auto">
          <a:xfrm>
            <a:off x="2771800" y="337902"/>
            <a:ext cx="3888432" cy="2410036"/>
          </a:xfrm>
          <a:prstGeom prst="rect">
            <a:avLst/>
          </a:prstGeom>
          <a:noFill/>
          <a:ln w="9525">
            <a:noFill/>
            <a:miter lim="800000"/>
            <a:headEnd/>
            <a:tailEnd/>
          </a:ln>
        </p:spPr>
      </p:pic>
      <p:pic>
        <p:nvPicPr>
          <p:cNvPr id="5" name="Рисунок 4"/>
          <p:cNvPicPr>
            <a:picLocks noChangeAspect="1" noChangeArrowheads="1"/>
          </p:cNvPicPr>
          <p:nvPr/>
        </p:nvPicPr>
        <p:blipFill>
          <a:blip r:embed="rId6" cstate="print"/>
          <a:srcRect/>
          <a:stretch>
            <a:fillRect/>
          </a:stretch>
        </p:blipFill>
        <p:spPr bwMode="auto">
          <a:xfrm>
            <a:off x="5220072" y="1346562"/>
            <a:ext cx="3923928" cy="22976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3" name="Рисунок 2"/>
          <p:cNvPicPr>
            <a:picLocks noChangeAspect="1" noChangeArrowheads="1"/>
          </p:cNvPicPr>
          <p:nvPr/>
        </p:nvPicPr>
        <p:blipFill>
          <a:blip r:embed="rId2" cstate="print"/>
          <a:srcRect/>
          <a:stretch>
            <a:fillRect/>
          </a:stretch>
        </p:blipFill>
        <p:spPr bwMode="auto">
          <a:xfrm>
            <a:off x="0" y="1390650"/>
            <a:ext cx="5467350" cy="3074988"/>
          </a:xfrm>
          <a:prstGeom prst="rect">
            <a:avLst/>
          </a:prstGeom>
          <a:noFill/>
          <a:ln w="9525">
            <a:noFill/>
            <a:miter lim="800000"/>
            <a:headEnd/>
            <a:tailEnd/>
          </a:ln>
        </p:spPr>
      </p:pic>
      <p:pic>
        <p:nvPicPr>
          <p:cNvPr id="4" name="Рисунок 3"/>
          <p:cNvPicPr>
            <a:picLocks noChangeAspect="1" noChangeArrowheads="1"/>
          </p:cNvPicPr>
          <p:nvPr/>
        </p:nvPicPr>
        <p:blipFill>
          <a:blip r:embed="rId3" cstate="print"/>
          <a:srcRect/>
          <a:stretch>
            <a:fillRect/>
          </a:stretch>
        </p:blipFill>
        <p:spPr bwMode="auto">
          <a:xfrm>
            <a:off x="26988" y="4106863"/>
            <a:ext cx="5243512" cy="2949575"/>
          </a:xfrm>
          <a:prstGeom prst="rect">
            <a:avLst/>
          </a:prstGeom>
          <a:noFill/>
          <a:ln w="9525">
            <a:noFill/>
            <a:miter lim="800000"/>
            <a:headEnd/>
            <a:tailEnd/>
          </a:ln>
        </p:spPr>
      </p:pic>
      <p:pic>
        <p:nvPicPr>
          <p:cNvPr id="5" name="Рисунок 4"/>
          <p:cNvPicPr>
            <a:picLocks noChangeAspect="1" noChangeArrowheads="1"/>
          </p:cNvPicPr>
          <p:nvPr/>
        </p:nvPicPr>
        <p:blipFill>
          <a:blip r:embed="rId4" cstate="print"/>
          <a:srcRect/>
          <a:stretch>
            <a:fillRect/>
          </a:stretch>
        </p:blipFill>
        <p:spPr bwMode="auto">
          <a:xfrm>
            <a:off x="3900488" y="332656"/>
            <a:ext cx="5243512" cy="3076575"/>
          </a:xfrm>
          <a:prstGeom prst="rect">
            <a:avLst/>
          </a:prstGeom>
          <a:noFill/>
          <a:ln w="9525">
            <a:noFill/>
            <a:miter lim="800000"/>
            <a:headEnd/>
            <a:tailEnd/>
          </a:ln>
        </p:spPr>
      </p:pic>
      <p:pic>
        <p:nvPicPr>
          <p:cNvPr id="6" name="Рисунок 5"/>
          <p:cNvPicPr>
            <a:picLocks noChangeAspect="1" noChangeArrowheads="1"/>
          </p:cNvPicPr>
          <p:nvPr/>
        </p:nvPicPr>
        <p:blipFill>
          <a:blip r:embed="rId5" cstate="print"/>
          <a:srcRect/>
          <a:stretch>
            <a:fillRect/>
          </a:stretch>
        </p:blipFill>
        <p:spPr bwMode="auto">
          <a:xfrm>
            <a:off x="0" y="0"/>
            <a:ext cx="4348163" cy="4284663"/>
          </a:xfrm>
          <a:prstGeom prst="rect">
            <a:avLst/>
          </a:prstGeom>
          <a:noFill/>
          <a:ln w="9525">
            <a:noFill/>
            <a:miter lim="800000"/>
            <a:headEnd/>
            <a:tailEnd/>
          </a:ln>
        </p:spPr>
      </p:pic>
      <p:pic>
        <p:nvPicPr>
          <p:cNvPr id="7" name="Рисунок 6"/>
          <p:cNvPicPr>
            <a:picLocks noChangeAspect="1" noChangeArrowheads="1"/>
          </p:cNvPicPr>
          <p:nvPr/>
        </p:nvPicPr>
        <p:blipFill>
          <a:blip r:embed="rId6" cstate="print"/>
          <a:srcRect/>
          <a:stretch>
            <a:fillRect/>
          </a:stretch>
        </p:blipFill>
        <p:spPr bwMode="auto">
          <a:xfrm>
            <a:off x="3347864" y="980728"/>
            <a:ext cx="4005263" cy="4003675"/>
          </a:xfrm>
          <a:prstGeom prst="rect">
            <a:avLst/>
          </a:prstGeom>
          <a:noFill/>
          <a:ln w="9525">
            <a:noFill/>
            <a:miter lim="800000"/>
            <a:headEnd/>
            <a:tailEnd/>
          </a:ln>
        </p:spPr>
      </p:pic>
      <p:pic>
        <p:nvPicPr>
          <p:cNvPr id="8" name="Рисунок 7"/>
          <p:cNvPicPr>
            <a:picLocks noChangeAspect="1" noChangeArrowheads="1"/>
          </p:cNvPicPr>
          <p:nvPr/>
        </p:nvPicPr>
        <p:blipFill>
          <a:blip r:embed="rId7" cstate="print"/>
          <a:srcRect/>
          <a:stretch>
            <a:fillRect/>
          </a:stretch>
        </p:blipFill>
        <p:spPr bwMode="auto">
          <a:xfrm>
            <a:off x="5475287" y="3429000"/>
            <a:ext cx="3668713" cy="36687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2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25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34682"/>
          </a:xfrm>
        </p:spPr>
        <p:txBody>
          <a:bodyPr>
            <a:normAutofit/>
          </a:bodyPr>
          <a:lstStyle/>
          <a:p>
            <a:r>
              <a:rPr lang="ru-RU" sz="5400" dirty="0" smtClean="0">
                <a:solidFill>
                  <a:schemeClr val="bg1"/>
                </a:solidFill>
                <a:latin typeface="Monotype Corsiva" pitchFamily="66" charset="0"/>
              </a:rPr>
              <a:t>Особую гордость вызывает у нас успех наших юных футболистов на Всемирном турнире среди юношей в Бразилии.</a:t>
            </a:r>
            <a:br>
              <a:rPr lang="ru-RU" sz="5400" dirty="0" smtClean="0">
                <a:solidFill>
                  <a:schemeClr val="bg1"/>
                </a:solidFill>
                <a:latin typeface="Monotype Corsiva" pitchFamily="66" charset="0"/>
              </a:rPr>
            </a:b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LG\Downloads\Screenshot_20220320-210642_Instagram.jpg"/>
          <p:cNvPicPr>
            <a:picLocks noChangeAspect="1" noChangeArrowheads="1"/>
          </p:cNvPicPr>
          <p:nvPr/>
        </p:nvPicPr>
        <p:blipFill>
          <a:blip r:embed="rId2" cstate="print"/>
          <a:srcRect/>
          <a:stretch>
            <a:fillRect/>
          </a:stretch>
        </p:blipFill>
        <p:spPr bwMode="auto">
          <a:xfrm>
            <a:off x="251520" y="476672"/>
            <a:ext cx="4104456" cy="4104456"/>
          </a:xfrm>
          <a:prstGeom prst="rect">
            <a:avLst/>
          </a:prstGeom>
          <a:noFill/>
        </p:spPr>
      </p:pic>
      <p:pic>
        <p:nvPicPr>
          <p:cNvPr id="22531" name="Picture 3" descr="C:\Users\LG\Downloads\Screenshot_20220320-211336_Instagram.jpg"/>
          <p:cNvPicPr>
            <a:picLocks noChangeAspect="1" noChangeArrowheads="1"/>
          </p:cNvPicPr>
          <p:nvPr/>
        </p:nvPicPr>
        <p:blipFill>
          <a:blip r:embed="rId3" cstate="print"/>
          <a:srcRect/>
          <a:stretch>
            <a:fillRect/>
          </a:stretch>
        </p:blipFill>
        <p:spPr bwMode="auto">
          <a:xfrm>
            <a:off x="4355976" y="2132856"/>
            <a:ext cx="4483893" cy="442992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404664"/>
            <a:ext cx="8219256" cy="5976664"/>
          </a:xfrm>
        </p:spPr>
        <p:txBody>
          <a:bodyPr>
            <a:noAutofit/>
          </a:bodyPr>
          <a:lstStyle/>
          <a:p>
            <a:r>
              <a:rPr lang="ru-RU" sz="2800" b="1" dirty="0" smtClean="0">
                <a:solidFill>
                  <a:schemeClr val="bg1"/>
                </a:solidFill>
                <a:latin typeface="Monotype Corsiva" pitchFamily="66" charset="0"/>
                <a:cs typeface="Microsoft Uighur" pitchFamily="2" charset="-78"/>
              </a:rPr>
              <a:t>Очень важный вопрос для нас обеспечить доступность дополнительного образования для детей-инвалидов и детей с ОВЗ. Такие возможности созданы на базе Детско-юношеской спортивной школы, но отсутствуют в Доме детского творчества и Станции юных натуралистов.</a:t>
            </a:r>
          </a:p>
          <a:p>
            <a:r>
              <a:rPr lang="ru-RU" sz="2800" b="1" dirty="0" smtClean="0">
                <a:solidFill>
                  <a:schemeClr val="bg1"/>
                </a:solidFill>
                <a:latin typeface="Monotype Corsiva" pitchFamily="66" charset="0"/>
                <a:cs typeface="Microsoft Uighur" pitchFamily="2" charset="-78"/>
              </a:rPr>
              <a:t>Несмотря на усилия, приложенные в последнее время по обновлению материально-технической базы образовательных учреждений, во многих учебных заведениях она нуждается в дальнейшем дополнительном обновлении. </a:t>
            </a:r>
          </a:p>
          <a:p>
            <a:r>
              <a:rPr lang="ru-RU" sz="2800" b="1" dirty="0" smtClean="0">
                <a:solidFill>
                  <a:schemeClr val="bg1"/>
                </a:solidFill>
                <a:latin typeface="Monotype Corsiva" pitchFamily="66" charset="0"/>
                <a:cs typeface="Microsoft Uighur" pitchFamily="2" charset="-78"/>
              </a:rPr>
              <a:t>Важно  обеспечить высокий спрос граждан на программы художественной, эстетической и  краеведческой направленности.</a:t>
            </a:r>
          </a:p>
          <a:p>
            <a:endParaRPr lang="ru-RU" sz="3200" b="1" dirty="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Autofit/>
          </a:bodyPr>
          <a:lstStyle/>
          <a:p>
            <a:r>
              <a:rPr lang="ru-RU" sz="6600" dirty="0" smtClean="0">
                <a:solidFill>
                  <a:schemeClr val="bg1"/>
                </a:solidFill>
                <a:latin typeface="Monotype Corsiva" pitchFamily="66" charset="0"/>
              </a:rPr>
              <a:t>Спасибо за внимание!</a:t>
            </a:r>
            <a:endParaRPr lang="ru-RU" sz="6600" dirty="0">
              <a:solidFill>
                <a:schemeClr val="bg1"/>
              </a:solidFill>
              <a:latin typeface="Monotype Corsiva" pitchFamily="66" charset="0"/>
            </a:endParaRPr>
          </a:p>
        </p:txBody>
      </p:sp>
      <p:sp>
        <p:nvSpPr>
          <p:cNvPr id="3" name="WordArt 5"/>
          <p:cNvSpPr>
            <a:spLocks noChangeArrowheads="1" noChangeShapeType="1" noTextEdit="1"/>
          </p:cNvSpPr>
          <p:nvPr/>
        </p:nvSpPr>
        <p:spPr bwMode="auto">
          <a:xfrm>
            <a:off x="2051720" y="1412776"/>
            <a:ext cx="5832648" cy="4968552"/>
          </a:xfrm>
          <a:prstGeom prst="rect">
            <a:avLst/>
          </a:prstGeom>
        </p:spPr>
        <p:txBody>
          <a:bodyPr wrap="none" fromWordArt="1">
            <a:prstTxWarp prst="textArchUp">
              <a:avLst>
                <a:gd name="adj" fmla="val 10188687"/>
              </a:avLst>
            </a:prstTxWarp>
          </a:bodyPr>
          <a:lstStyle/>
          <a:p>
            <a:pPr algn="r" rtl="0"/>
            <a:r>
              <a:rPr lang="ru-RU" sz="2000" kern="10" spc="0" dirty="0" smtClean="0">
                <a:ln w="9525">
                  <a:solidFill>
                    <a:srgbClr val="000000"/>
                  </a:solidFill>
                  <a:round/>
                  <a:headEnd/>
                  <a:tailEnd/>
                </a:ln>
                <a:solidFill>
                  <a:srgbClr val="000000"/>
                </a:solidFill>
                <a:effectLst/>
                <a:latin typeface="Arial Black"/>
              </a:rPr>
              <a:t>Система образования </a:t>
            </a:r>
            <a:r>
              <a:rPr lang="ru-RU" sz="2000" kern="10" spc="0" dirty="0" err="1" smtClean="0">
                <a:ln w="9525">
                  <a:solidFill>
                    <a:srgbClr val="000000"/>
                  </a:solidFill>
                  <a:round/>
                  <a:headEnd/>
                  <a:tailEnd/>
                </a:ln>
                <a:solidFill>
                  <a:srgbClr val="000000"/>
                </a:solidFill>
                <a:effectLst/>
                <a:latin typeface="Arial Black"/>
              </a:rPr>
              <a:t>Дигорского</a:t>
            </a:r>
            <a:r>
              <a:rPr lang="ru-RU" sz="2000" kern="10" spc="0" dirty="0" smtClean="0">
                <a:ln w="9525">
                  <a:solidFill>
                    <a:srgbClr val="000000"/>
                  </a:solidFill>
                  <a:round/>
                  <a:headEnd/>
                  <a:tailEnd/>
                </a:ln>
                <a:solidFill>
                  <a:srgbClr val="000000"/>
                </a:solidFill>
                <a:effectLst/>
                <a:latin typeface="Arial Black"/>
              </a:rPr>
              <a:t> района</a:t>
            </a:r>
            <a:endParaRPr lang="ru-RU" sz="2000" kern="10" spc="0" dirty="0">
              <a:ln w="9525">
                <a:solidFill>
                  <a:srgbClr val="000000"/>
                </a:solidFill>
                <a:round/>
                <a:headEnd/>
                <a:tailEnd/>
              </a:ln>
              <a:solidFill>
                <a:srgbClr val="000000"/>
              </a:solidFill>
              <a:effectLst/>
              <a:latin typeface="Arial Black"/>
            </a:endParaRPr>
          </a:p>
        </p:txBody>
      </p:sp>
      <p:pic>
        <p:nvPicPr>
          <p:cNvPr id="4" name="Рисунок 3" descr="C:\Users\Света\Downloads\shtu.jpg"/>
          <p:cNvPicPr/>
          <p:nvPr/>
        </p:nvPicPr>
        <p:blipFill>
          <a:blip r:embed="rId2" cstate="print"/>
          <a:srcRect/>
          <a:stretch>
            <a:fillRect/>
          </a:stretch>
        </p:blipFill>
        <p:spPr bwMode="auto">
          <a:xfrm>
            <a:off x="2483768" y="1772816"/>
            <a:ext cx="5022304" cy="4680520"/>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692696"/>
            <a:ext cx="7272808" cy="5632311"/>
          </a:xfrm>
          <a:prstGeom prst="rect">
            <a:avLst/>
          </a:prstGeom>
        </p:spPr>
        <p:txBody>
          <a:bodyPr wrap="square">
            <a:spAutoFit/>
          </a:bodyPr>
          <a:lstStyle/>
          <a:p>
            <a:r>
              <a:rPr lang="ru-RU" sz="3600" b="1" dirty="0">
                <a:solidFill>
                  <a:schemeClr val="bg1"/>
                </a:solidFill>
                <a:latin typeface="Monotype Corsiva" pitchFamily="66" charset="0"/>
                <a:cs typeface="Microsoft New Tai Lue" pitchFamily="34" charset="0"/>
              </a:rPr>
              <a:t>Сегодня мы можем уверенно говорить о том, что благодаря реализации национального проекта «Образование», за небольшой период работы Центров образования «Точка роста», жизнь обучающихся в наших школах существенно изменилась. У них появилась возможность постигать азы наук и осваивать новые технологии, используя современное оборудование. </a:t>
            </a:r>
            <a:endParaRPr lang="ru-RU" sz="2000" b="1" dirty="0">
              <a:solidFill>
                <a:schemeClr val="bg1"/>
              </a:solidFill>
              <a:latin typeface="Monotype Corsiva" pitchFamily="66" charset="0"/>
              <a:cs typeface="Microsoft New Tai Lue"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1117</TotalTime>
  <Words>836</Words>
  <Application>Microsoft Office PowerPoint</Application>
  <PresentationFormat>Экран (4:3)</PresentationFormat>
  <Paragraphs>78</Paragraphs>
  <Slides>81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81</vt:i4>
      </vt:variant>
    </vt:vector>
  </HeadingPairs>
  <TitlesOfParts>
    <vt:vector size="82" baseType="lpstr">
      <vt:lpstr>Апекс</vt:lpstr>
      <vt:lpstr>       «Развитие системы дополнительного образования Дигорского района»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«Робототехника»</vt:lpstr>
      <vt:lpstr>Слайд 13</vt:lpstr>
      <vt:lpstr>Шахматы</vt:lpstr>
      <vt:lpstr>Слайд 15</vt:lpstr>
      <vt:lpstr>«Мультипликационная студия»</vt:lpstr>
      <vt:lpstr>  </vt:lpstr>
      <vt:lpstr>Слайд 18</vt:lpstr>
      <vt:lpstr>Проект «Успех каждого ребенка»</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Дом детского творчества</vt:lpstr>
      <vt:lpstr>Театр мод </vt:lpstr>
      <vt:lpstr>Слайд 49</vt:lpstr>
      <vt:lpstr>Слайд 50</vt:lpstr>
      <vt:lpstr>Слайд 51</vt:lpstr>
      <vt:lpstr>Слайд 52</vt:lpstr>
      <vt:lpstr>Слайд 53</vt:lpstr>
      <vt:lpstr>Слайд 54</vt:lpstr>
      <vt:lpstr>Живая классика</vt:lpstr>
      <vt:lpstr>Слайд 56</vt:lpstr>
      <vt:lpstr>Юнармия</vt:lpstr>
      <vt:lpstr>Слайд 58</vt:lpstr>
      <vt:lpstr>Слайд 59</vt:lpstr>
      <vt:lpstr>Слайд 60</vt:lpstr>
      <vt:lpstr>«Зондабитæ»</vt:lpstr>
      <vt:lpstr>Муниципальное казённое учреждение дополнительного образования Станция юных натуралистов г.Дигора Дигорский район </vt:lpstr>
      <vt:lpstr>Слайд 63</vt:lpstr>
      <vt:lpstr>Слайд 64</vt:lpstr>
      <vt:lpstr>Слайд 65</vt:lpstr>
      <vt:lpstr>Слайд 66</vt:lpstr>
      <vt:lpstr>Слайд 67</vt:lpstr>
      <vt:lpstr>Предпрофильная подготовка</vt:lpstr>
      <vt:lpstr>«Подари ребенку радость»</vt:lpstr>
      <vt:lpstr>«Сердце отдаю детям»</vt:lpstr>
      <vt:lpstr>Слайд 71</vt:lpstr>
      <vt:lpstr>Тренерский состав  </vt:lpstr>
      <vt:lpstr>Слайд 73</vt:lpstr>
      <vt:lpstr>Слайд 74</vt:lpstr>
      <vt:lpstr>Слайд 75</vt:lpstr>
      <vt:lpstr>Слайд 76</vt:lpstr>
      <vt:lpstr>Слайд 77</vt:lpstr>
      <vt:lpstr>Слайд 78</vt:lpstr>
      <vt:lpstr>Особую гордость вызывает у нас успех наших юных футболистов на Всемирном турнире среди юношей в Бразилии.  </vt:lpstr>
      <vt:lpstr>Слайд 80</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Система образования Дигорского района</dc:title>
  <dc:creator>LG</dc:creator>
  <cp:lastModifiedBy>User</cp:lastModifiedBy>
  <cp:revision>89</cp:revision>
  <dcterms:created xsi:type="dcterms:W3CDTF">2022-03-20T15:23:59Z</dcterms:created>
  <dcterms:modified xsi:type="dcterms:W3CDTF">2022-07-14T13:35:33Z</dcterms:modified>
</cp:coreProperties>
</file>